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3" r:id="rId22"/>
    <p:sldId id="334"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204E79"/>
    <a:srgbClr val="0948CB"/>
    <a:srgbClr val="F2F4F8"/>
    <a:srgbClr val="1C7DDB"/>
    <a:srgbClr val="121619"/>
    <a:srgbClr val="F2F2F2"/>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373" autoAdjust="0"/>
  </p:normalViewPr>
  <p:slideViewPr>
    <p:cSldViewPr snapToGrid="0" snapToObjects="1">
      <p:cViewPr>
        <p:scale>
          <a:sx n="70" d="100"/>
          <a:sy n="70" d="100"/>
        </p:scale>
        <p:origin x="1301" y="2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64C37A-D557-43A3-8226-F24C43E9711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BDEAEF3-A26F-4444-AE6E-7C97E618B7B6}">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SpaceX API</a:t>
          </a:r>
        </a:p>
      </dgm:t>
    </dgm:pt>
    <dgm:pt modelId="{F3011685-074B-4432-8383-59CB1A941787}" type="parTrans" cxnId="{640A86F3-72D9-4476-84CE-480A2D498351}">
      <dgm:prSet/>
      <dgm:spPr/>
      <dgm:t>
        <a:bodyPr/>
        <a:lstStyle/>
        <a:p>
          <a:endParaRPr lang="en-US"/>
        </a:p>
      </dgm:t>
    </dgm:pt>
    <dgm:pt modelId="{8DCF7F9E-A43C-4D94-982F-820644F881A4}" type="sibTrans" cxnId="{640A86F3-72D9-4476-84CE-480A2D498351}">
      <dgm:prSet/>
      <dgm:spPr/>
      <dgm:t>
        <a:bodyPr/>
        <a:lstStyle/>
        <a:p>
          <a:endParaRPr lang="en-US"/>
        </a:p>
      </dgm:t>
    </dgm:pt>
    <dgm:pt modelId="{7DB35C6E-65EA-4A70-9ECB-3773D9140B15}">
      <dgm:prSet phldrT="[Text]" phldr="0"/>
      <dgm:spPr/>
      <dgm:t>
        <a:bodyPr/>
        <a:lstStyle/>
        <a:p>
          <a:r>
            <a:rPr lang="en-US" dirty="0">
              <a:latin typeface="Abadi" panose="020B0604020104020204" pitchFamily="34" charset="0"/>
            </a:rPr>
            <a:t>Request data from URL</a:t>
          </a:r>
        </a:p>
      </dgm:t>
    </dgm:pt>
    <dgm:pt modelId="{63CE808B-02B7-4F99-A8FE-3C050536423E}" type="parTrans" cxnId="{50D50A61-70A6-4E3B-99A8-48A35E83B597}">
      <dgm:prSet/>
      <dgm:spPr/>
      <dgm:t>
        <a:bodyPr/>
        <a:lstStyle/>
        <a:p>
          <a:endParaRPr lang="en-US"/>
        </a:p>
      </dgm:t>
    </dgm:pt>
    <dgm:pt modelId="{7762E739-054D-4FB5-8C37-5532540C3578}" type="sibTrans" cxnId="{50D50A61-70A6-4E3B-99A8-48A35E83B597}">
      <dgm:prSet/>
      <dgm:spPr/>
      <dgm:t>
        <a:bodyPr/>
        <a:lstStyle/>
        <a:p>
          <a:endParaRPr lang="en-US"/>
        </a:p>
      </dgm:t>
    </dgm:pt>
    <dgm:pt modelId="{7AC60108-70F4-405E-9E11-D12992546B96}">
      <dgm:prSet phldrT="[Text]" phldr="0"/>
      <dgm:spPr/>
      <dgm:t>
        <a:bodyPr/>
        <a:lstStyle/>
        <a:p>
          <a:r>
            <a:rPr lang="en-US" dirty="0">
              <a:latin typeface="Abadi" panose="020B0604020104020204" pitchFamily="34" charset="0"/>
            </a:rPr>
            <a:t>Check response content</a:t>
          </a:r>
        </a:p>
      </dgm:t>
    </dgm:pt>
    <dgm:pt modelId="{F29747AF-3408-4D21-B159-96FF04E6C41F}" type="parTrans" cxnId="{30762240-2B0D-4195-A300-A5C28B0E6FF6}">
      <dgm:prSet/>
      <dgm:spPr/>
      <dgm:t>
        <a:bodyPr/>
        <a:lstStyle/>
        <a:p>
          <a:endParaRPr lang="en-US"/>
        </a:p>
      </dgm:t>
    </dgm:pt>
    <dgm:pt modelId="{639E16DE-9DC9-4C96-832B-11A41977A4E9}" type="sibTrans" cxnId="{30762240-2B0D-4195-A300-A5C28B0E6FF6}">
      <dgm:prSet/>
      <dgm:spPr/>
      <dgm:t>
        <a:bodyPr/>
        <a:lstStyle/>
        <a:p>
          <a:endParaRPr lang="en-US"/>
        </a:p>
      </dgm:t>
    </dgm:pt>
    <dgm:pt modelId="{D00D8291-0200-4AD5-835B-5BEF32F478B4}">
      <dgm:prSet phldrT="[Text]" phldr="0"/>
      <dgm:spPr>
        <a:solidFill>
          <a:srgbClr val="0B49CB"/>
        </a:solidFill>
      </dgm:spPr>
      <dgm:t>
        <a:bodyPr anchor="b"/>
        <a:lstStyle/>
        <a:p>
          <a:r>
            <a:rPr lang="en-US" b="1" dirty="0">
              <a:effectLst>
                <a:outerShdw blurRad="38100" dist="38100" dir="2700000" algn="tl">
                  <a:srgbClr val="000000">
                    <a:alpha val="43137"/>
                  </a:srgbClr>
                </a:outerShdw>
              </a:effectLst>
              <a:latin typeface="Abadi" panose="020B0604020104020204" pitchFamily="34" charset="0"/>
            </a:rPr>
            <a:t>GET Request</a:t>
          </a:r>
        </a:p>
      </dgm:t>
    </dgm:pt>
    <dgm:pt modelId="{0C819515-971E-45E2-9089-FE405B286B2D}" type="parTrans" cxnId="{965C72DF-A633-4CCD-9CB9-77F95888F4D1}">
      <dgm:prSet/>
      <dgm:spPr/>
      <dgm:t>
        <a:bodyPr/>
        <a:lstStyle/>
        <a:p>
          <a:endParaRPr lang="en-US"/>
        </a:p>
      </dgm:t>
    </dgm:pt>
    <dgm:pt modelId="{89828EA2-9BD9-4216-AA3C-3144049F58AF}" type="sibTrans" cxnId="{965C72DF-A633-4CCD-9CB9-77F95888F4D1}">
      <dgm:prSet/>
      <dgm:spPr/>
      <dgm:t>
        <a:bodyPr/>
        <a:lstStyle/>
        <a:p>
          <a:endParaRPr lang="en-US"/>
        </a:p>
      </dgm:t>
    </dgm:pt>
    <dgm:pt modelId="{7FA81E89-B983-43E6-B2E5-F84D8BC67A3C}">
      <dgm:prSet phldrT="[Text]" phldr="0"/>
      <dgm:spPr/>
      <dgm:t>
        <a:bodyPr/>
        <a:lstStyle/>
        <a:p>
          <a:r>
            <a:rPr lang="en-US" dirty="0">
              <a:latin typeface="Abadi" panose="020B0604020104020204" pitchFamily="34" charset="0"/>
            </a:rPr>
            <a:t>Request JSON results using static response object</a:t>
          </a:r>
        </a:p>
      </dgm:t>
    </dgm:pt>
    <dgm:pt modelId="{026FFCA7-5F90-4E15-8EF9-1F3378930C26}" type="parTrans" cxnId="{F9428CC9-D253-467F-9C08-BB146E92CC48}">
      <dgm:prSet/>
      <dgm:spPr/>
      <dgm:t>
        <a:bodyPr/>
        <a:lstStyle/>
        <a:p>
          <a:endParaRPr lang="en-US"/>
        </a:p>
      </dgm:t>
    </dgm:pt>
    <dgm:pt modelId="{05F7F117-8229-4EAB-BE3C-A5CF30E4F06B}" type="sibTrans" cxnId="{F9428CC9-D253-467F-9C08-BB146E92CC48}">
      <dgm:prSet/>
      <dgm:spPr/>
      <dgm:t>
        <a:bodyPr/>
        <a:lstStyle/>
        <a:p>
          <a:endParaRPr lang="en-US"/>
        </a:p>
      </dgm:t>
    </dgm:pt>
    <dgm:pt modelId="{0EE43D7D-FE6D-4EF2-B1DE-FD4CC4CEA631}">
      <dgm:prSet phldrT="[Text]" phldr="0"/>
      <dgm:spPr/>
      <dgm:t>
        <a:bodyPr/>
        <a:lstStyle/>
        <a:p>
          <a:r>
            <a:rPr lang="en-US" dirty="0">
              <a:latin typeface="Abadi" panose="020B0604020104020204" pitchFamily="34" charset="0"/>
            </a:rPr>
            <a:t>200 status responses requested</a:t>
          </a:r>
        </a:p>
      </dgm:t>
    </dgm:pt>
    <dgm:pt modelId="{F1B90170-292F-4F49-A572-803F7E138CA1}" type="parTrans" cxnId="{AD3C6B01-B18E-4A5C-BABB-52B6E0C23EB5}">
      <dgm:prSet/>
      <dgm:spPr/>
      <dgm:t>
        <a:bodyPr/>
        <a:lstStyle/>
        <a:p>
          <a:endParaRPr lang="en-US"/>
        </a:p>
      </dgm:t>
    </dgm:pt>
    <dgm:pt modelId="{6AD3A609-1161-42DB-A9B9-ACEF4218C6CF}" type="sibTrans" cxnId="{AD3C6B01-B18E-4A5C-BABB-52B6E0C23EB5}">
      <dgm:prSet/>
      <dgm:spPr/>
      <dgm:t>
        <a:bodyPr/>
        <a:lstStyle/>
        <a:p>
          <a:endParaRPr lang="en-US"/>
        </a:p>
      </dgm:t>
    </dgm:pt>
    <dgm:pt modelId="{8F552993-F553-4A7C-B20B-9622CBFCB00E}">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Pandas Data Frame</a:t>
          </a:r>
        </a:p>
      </dgm:t>
    </dgm:pt>
    <dgm:pt modelId="{C1E1097C-C240-4B99-8EE9-07B425DF332B}" type="parTrans" cxnId="{04186A4B-AAB1-4947-95BB-E91FD79F4748}">
      <dgm:prSet/>
      <dgm:spPr/>
      <dgm:t>
        <a:bodyPr/>
        <a:lstStyle/>
        <a:p>
          <a:endParaRPr lang="en-US"/>
        </a:p>
      </dgm:t>
    </dgm:pt>
    <dgm:pt modelId="{FFDC5954-4BE2-4765-977D-A8982696644A}" type="sibTrans" cxnId="{04186A4B-AAB1-4947-95BB-E91FD79F4748}">
      <dgm:prSet/>
      <dgm:spPr/>
      <dgm:t>
        <a:bodyPr/>
        <a:lstStyle/>
        <a:p>
          <a:endParaRPr lang="en-US"/>
        </a:p>
      </dgm:t>
    </dgm:pt>
    <dgm:pt modelId="{C94CAAC8-762E-490F-BEFA-0BC4AF5A9C65}">
      <dgm:prSet phldrT="[Text]" phldr="0"/>
      <dgm:spPr/>
      <dgm:t>
        <a:bodyPr/>
        <a:lstStyle/>
        <a:p>
          <a:r>
            <a:rPr lang="en-US" dirty="0">
              <a:latin typeface="Abadi" panose="020B0604020104020204" pitchFamily="34" charset="0"/>
            </a:rPr>
            <a:t>Convert JSON response into Pandas data frame using .</a:t>
          </a:r>
          <a:r>
            <a:rPr lang="en-US" dirty="0" err="1">
              <a:latin typeface="Abadi" panose="020B0604020104020204" pitchFamily="34" charset="0"/>
            </a:rPr>
            <a:t>json_normalize</a:t>
          </a:r>
          <a:r>
            <a:rPr lang="en-US" dirty="0">
              <a:latin typeface="Abadi" panose="020B0604020104020204" pitchFamily="34" charset="0"/>
            </a:rPr>
            <a:t>() function</a:t>
          </a:r>
        </a:p>
      </dgm:t>
    </dgm:pt>
    <dgm:pt modelId="{098E11BF-8D67-4D3B-91F1-63AA34F0D760}" type="parTrans" cxnId="{5D3799BD-1E0F-481A-8661-3E95E8C196C5}">
      <dgm:prSet/>
      <dgm:spPr/>
      <dgm:t>
        <a:bodyPr/>
        <a:lstStyle/>
        <a:p>
          <a:endParaRPr lang="en-US"/>
        </a:p>
      </dgm:t>
    </dgm:pt>
    <dgm:pt modelId="{FD451AA1-B940-4D26-9F95-4651902821A3}" type="sibTrans" cxnId="{5D3799BD-1E0F-481A-8661-3E95E8C196C5}">
      <dgm:prSet/>
      <dgm:spPr/>
      <dgm:t>
        <a:bodyPr/>
        <a:lstStyle/>
        <a:p>
          <a:endParaRPr lang="en-US"/>
        </a:p>
      </dgm:t>
    </dgm:pt>
    <dgm:pt modelId="{1D65CD4A-4F7E-4EFF-B07F-AB070ADA3C22}">
      <dgm:prSet phldrT="[Text]" phldr="0"/>
      <dgm:spPr/>
      <dgm:t>
        <a:bodyPr/>
        <a:lstStyle/>
        <a:p>
          <a:r>
            <a:rPr lang="en-US" dirty="0">
              <a:latin typeface="Abadi" panose="020B0604020104020204" pitchFamily="34" charset="0"/>
            </a:rPr>
            <a:t>SpaceX API used to retrieve information for four specific columns</a:t>
          </a:r>
        </a:p>
      </dgm:t>
    </dgm:pt>
    <dgm:pt modelId="{6B159D67-9EAC-4B10-9C2E-EF858D654B74}" type="parTrans" cxnId="{1C863264-0D0A-4BC8-A454-42349A8CE94C}">
      <dgm:prSet/>
      <dgm:spPr/>
      <dgm:t>
        <a:bodyPr/>
        <a:lstStyle/>
        <a:p>
          <a:endParaRPr lang="en-US"/>
        </a:p>
      </dgm:t>
    </dgm:pt>
    <dgm:pt modelId="{85B77730-56F9-4B23-B7E7-651D86637780}" type="sibTrans" cxnId="{1C863264-0D0A-4BC8-A454-42349A8CE94C}">
      <dgm:prSet/>
      <dgm:spPr/>
      <dgm:t>
        <a:bodyPr/>
        <a:lstStyle/>
        <a:p>
          <a:endParaRPr lang="en-US"/>
        </a:p>
      </dgm:t>
    </dgm:pt>
    <dgm:pt modelId="{CE43215A-83B6-4C09-99AC-A04A5D8627F1}">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Falcon 9 Launches</a:t>
          </a:r>
        </a:p>
      </dgm:t>
    </dgm:pt>
    <dgm:pt modelId="{436757DC-1DF0-477C-84C6-05C9F472539C}" type="parTrans" cxnId="{C6CECEE1-A092-49E8-B14C-1661A7702D92}">
      <dgm:prSet/>
      <dgm:spPr/>
      <dgm:t>
        <a:bodyPr/>
        <a:lstStyle/>
        <a:p>
          <a:endParaRPr lang="en-US"/>
        </a:p>
      </dgm:t>
    </dgm:pt>
    <dgm:pt modelId="{2F9E923D-76E7-41F0-AA9D-2A60F17A3C8E}" type="sibTrans" cxnId="{C6CECEE1-A092-49E8-B14C-1661A7702D92}">
      <dgm:prSet/>
      <dgm:spPr/>
      <dgm:t>
        <a:bodyPr/>
        <a:lstStyle/>
        <a:p>
          <a:endParaRPr lang="en-US"/>
        </a:p>
      </dgm:t>
    </dgm:pt>
    <dgm:pt modelId="{C62B9D0F-FD5D-46B9-AB23-162BF4961F03}">
      <dgm:prSet phldrT="[Text]" phldr="0"/>
      <dgm:spPr/>
      <dgm:t>
        <a:bodyPr/>
        <a:lstStyle/>
        <a:p>
          <a:r>
            <a:rPr lang="en-US" dirty="0">
              <a:latin typeface="Abadi" panose="020B0604020104020204" pitchFamily="34" charset="0"/>
            </a:rPr>
            <a:t>Data frame is filtered to only use Falcon 9 launch records</a:t>
          </a:r>
        </a:p>
      </dgm:t>
    </dgm:pt>
    <dgm:pt modelId="{903BEC91-B5B1-452F-990F-1734C163576E}" type="parTrans" cxnId="{B38DB816-BC13-4DBA-9A17-41A732B9B200}">
      <dgm:prSet/>
      <dgm:spPr/>
      <dgm:t>
        <a:bodyPr/>
        <a:lstStyle/>
        <a:p>
          <a:endParaRPr lang="en-US"/>
        </a:p>
      </dgm:t>
    </dgm:pt>
    <dgm:pt modelId="{1A753AD6-11A0-49F8-B241-0F2638BEE953}" type="sibTrans" cxnId="{B38DB816-BC13-4DBA-9A17-41A732B9B200}">
      <dgm:prSet/>
      <dgm:spPr/>
      <dgm:t>
        <a:bodyPr/>
        <a:lstStyle/>
        <a:p>
          <a:endParaRPr lang="en-US"/>
        </a:p>
      </dgm:t>
    </dgm:pt>
    <dgm:pt modelId="{4CCA0D3C-40EC-4597-8B2E-1EF36521331C}" type="pres">
      <dgm:prSet presAssocID="{8564C37A-D557-43A3-8226-F24C43E9711A}" presName="linearFlow" presStyleCnt="0">
        <dgm:presLayoutVars>
          <dgm:dir/>
          <dgm:animLvl val="lvl"/>
          <dgm:resizeHandles val="exact"/>
        </dgm:presLayoutVars>
      </dgm:prSet>
      <dgm:spPr/>
    </dgm:pt>
    <dgm:pt modelId="{64D96D3E-F950-40B4-9C8C-03913ADB6A0A}" type="pres">
      <dgm:prSet presAssocID="{3BDEAEF3-A26F-4444-AE6E-7C97E618B7B6}" presName="composite" presStyleCnt="0"/>
      <dgm:spPr/>
    </dgm:pt>
    <dgm:pt modelId="{127B47AC-E79A-4DBB-8E15-0F472BF5639C}" type="pres">
      <dgm:prSet presAssocID="{3BDEAEF3-A26F-4444-AE6E-7C97E618B7B6}" presName="parentText" presStyleLbl="alignNode1" presStyleIdx="0" presStyleCnt="4">
        <dgm:presLayoutVars>
          <dgm:chMax val="1"/>
          <dgm:bulletEnabled val="1"/>
        </dgm:presLayoutVars>
      </dgm:prSet>
      <dgm:spPr/>
    </dgm:pt>
    <dgm:pt modelId="{41A3F4AF-24F2-447C-B237-D5000985B828}" type="pres">
      <dgm:prSet presAssocID="{3BDEAEF3-A26F-4444-AE6E-7C97E618B7B6}" presName="descendantText" presStyleLbl="alignAcc1" presStyleIdx="0" presStyleCnt="4">
        <dgm:presLayoutVars>
          <dgm:bulletEnabled val="1"/>
        </dgm:presLayoutVars>
      </dgm:prSet>
      <dgm:spPr/>
    </dgm:pt>
    <dgm:pt modelId="{A88541A5-F2A0-42D4-A7D3-EAF13CEEC840}" type="pres">
      <dgm:prSet presAssocID="{8DCF7F9E-A43C-4D94-982F-820644F881A4}" presName="sp" presStyleCnt="0"/>
      <dgm:spPr/>
    </dgm:pt>
    <dgm:pt modelId="{1458B193-1DC5-45C4-AC30-D5730850C3C9}" type="pres">
      <dgm:prSet presAssocID="{D00D8291-0200-4AD5-835B-5BEF32F478B4}" presName="composite" presStyleCnt="0"/>
      <dgm:spPr/>
    </dgm:pt>
    <dgm:pt modelId="{53750BFA-32AA-4947-8E91-57B49066B5A2}" type="pres">
      <dgm:prSet presAssocID="{D00D8291-0200-4AD5-835B-5BEF32F478B4}" presName="parentText" presStyleLbl="alignNode1" presStyleIdx="1" presStyleCnt="4">
        <dgm:presLayoutVars>
          <dgm:chMax val="1"/>
          <dgm:bulletEnabled val="1"/>
        </dgm:presLayoutVars>
      </dgm:prSet>
      <dgm:spPr/>
    </dgm:pt>
    <dgm:pt modelId="{ADB07898-701E-427B-9BD6-B5EC6FAC4A76}" type="pres">
      <dgm:prSet presAssocID="{D00D8291-0200-4AD5-835B-5BEF32F478B4}" presName="descendantText" presStyleLbl="alignAcc1" presStyleIdx="1" presStyleCnt="4">
        <dgm:presLayoutVars>
          <dgm:bulletEnabled val="1"/>
        </dgm:presLayoutVars>
      </dgm:prSet>
      <dgm:spPr/>
    </dgm:pt>
    <dgm:pt modelId="{32A1DAD4-C677-4F10-9E55-16881EC141F7}" type="pres">
      <dgm:prSet presAssocID="{89828EA2-9BD9-4216-AA3C-3144049F58AF}" presName="sp" presStyleCnt="0"/>
      <dgm:spPr/>
    </dgm:pt>
    <dgm:pt modelId="{FB3927E7-F902-4D49-B993-910CC0FCB358}" type="pres">
      <dgm:prSet presAssocID="{8F552993-F553-4A7C-B20B-9622CBFCB00E}" presName="composite" presStyleCnt="0"/>
      <dgm:spPr/>
    </dgm:pt>
    <dgm:pt modelId="{B452F67B-DC2A-4360-9A60-09DC1BBC82C9}" type="pres">
      <dgm:prSet presAssocID="{8F552993-F553-4A7C-B20B-9622CBFCB00E}" presName="parentText" presStyleLbl="alignNode1" presStyleIdx="2" presStyleCnt="4">
        <dgm:presLayoutVars>
          <dgm:chMax val="1"/>
          <dgm:bulletEnabled val="1"/>
        </dgm:presLayoutVars>
      </dgm:prSet>
      <dgm:spPr/>
    </dgm:pt>
    <dgm:pt modelId="{D44FB71F-E6D8-4C70-888F-6CE0CE90EA05}" type="pres">
      <dgm:prSet presAssocID="{8F552993-F553-4A7C-B20B-9622CBFCB00E}" presName="descendantText" presStyleLbl="alignAcc1" presStyleIdx="2" presStyleCnt="4">
        <dgm:presLayoutVars>
          <dgm:bulletEnabled val="1"/>
        </dgm:presLayoutVars>
      </dgm:prSet>
      <dgm:spPr/>
    </dgm:pt>
    <dgm:pt modelId="{F801BA75-4C5C-4516-9959-B1E38C33298C}" type="pres">
      <dgm:prSet presAssocID="{FFDC5954-4BE2-4765-977D-A8982696644A}" presName="sp" presStyleCnt="0"/>
      <dgm:spPr/>
    </dgm:pt>
    <dgm:pt modelId="{5775A5D4-52FE-4D9F-8E6D-9708F12CD4AA}" type="pres">
      <dgm:prSet presAssocID="{CE43215A-83B6-4C09-99AC-A04A5D8627F1}" presName="composite" presStyleCnt="0"/>
      <dgm:spPr/>
    </dgm:pt>
    <dgm:pt modelId="{960A2BDC-AE93-4058-9A2F-8274863D308A}" type="pres">
      <dgm:prSet presAssocID="{CE43215A-83B6-4C09-99AC-A04A5D8627F1}" presName="parentText" presStyleLbl="alignNode1" presStyleIdx="3" presStyleCnt="4">
        <dgm:presLayoutVars>
          <dgm:chMax val="1"/>
          <dgm:bulletEnabled val="1"/>
        </dgm:presLayoutVars>
      </dgm:prSet>
      <dgm:spPr/>
    </dgm:pt>
    <dgm:pt modelId="{BE8BA6B3-B4BD-46FB-AB54-BED6F5B6B573}" type="pres">
      <dgm:prSet presAssocID="{CE43215A-83B6-4C09-99AC-A04A5D8627F1}" presName="descendantText" presStyleLbl="alignAcc1" presStyleIdx="3" presStyleCnt="4">
        <dgm:presLayoutVars>
          <dgm:bulletEnabled val="1"/>
        </dgm:presLayoutVars>
      </dgm:prSet>
      <dgm:spPr/>
    </dgm:pt>
  </dgm:ptLst>
  <dgm:cxnLst>
    <dgm:cxn modelId="{AD3C6B01-B18E-4A5C-BABB-52B6E0C23EB5}" srcId="{D00D8291-0200-4AD5-835B-5BEF32F478B4}" destId="{0EE43D7D-FE6D-4EF2-B1DE-FD4CC4CEA631}" srcOrd="1" destOrd="0" parTransId="{F1B90170-292F-4F49-A572-803F7E138CA1}" sibTransId="{6AD3A609-1161-42DB-A9B9-ACEF4218C6CF}"/>
    <dgm:cxn modelId="{B38DB816-BC13-4DBA-9A17-41A732B9B200}" srcId="{CE43215A-83B6-4C09-99AC-A04A5D8627F1}" destId="{C62B9D0F-FD5D-46B9-AB23-162BF4961F03}" srcOrd="0" destOrd="0" parTransId="{903BEC91-B5B1-452F-990F-1734C163576E}" sibTransId="{1A753AD6-11A0-49F8-B241-0F2638BEE953}"/>
    <dgm:cxn modelId="{E7F76324-0B87-4870-A346-FF47E4366A78}" type="presOf" srcId="{7AC60108-70F4-405E-9E11-D12992546B96}" destId="{41A3F4AF-24F2-447C-B237-D5000985B828}" srcOrd="0" destOrd="1" presId="urn:microsoft.com/office/officeart/2005/8/layout/chevron2"/>
    <dgm:cxn modelId="{4406412E-EFE4-4BF7-A4C3-4392EDCFE49D}" type="presOf" srcId="{7FA81E89-B983-43E6-B2E5-F84D8BC67A3C}" destId="{ADB07898-701E-427B-9BD6-B5EC6FAC4A76}" srcOrd="0" destOrd="0" presId="urn:microsoft.com/office/officeart/2005/8/layout/chevron2"/>
    <dgm:cxn modelId="{8C678F30-440D-4E9D-82F5-A174CC31E54E}" type="presOf" srcId="{C94CAAC8-762E-490F-BEFA-0BC4AF5A9C65}" destId="{D44FB71F-E6D8-4C70-888F-6CE0CE90EA05}" srcOrd="0" destOrd="0" presId="urn:microsoft.com/office/officeart/2005/8/layout/chevron2"/>
    <dgm:cxn modelId="{F5E7B430-CD67-43BB-9C80-4499D781B51B}" type="presOf" srcId="{CE43215A-83B6-4C09-99AC-A04A5D8627F1}" destId="{960A2BDC-AE93-4058-9A2F-8274863D308A}" srcOrd="0" destOrd="0" presId="urn:microsoft.com/office/officeart/2005/8/layout/chevron2"/>
    <dgm:cxn modelId="{30762240-2B0D-4195-A300-A5C28B0E6FF6}" srcId="{3BDEAEF3-A26F-4444-AE6E-7C97E618B7B6}" destId="{7AC60108-70F4-405E-9E11-D12992546B96}" srcOrd="1" destOrd="0" parTransId="{F29747AF-3408-4D21-B159-96FF04E6C41F}" sibTransId="{639E16DE-9DC9-4C96-832B-11A41977A4E9}"/>
    <dgm:cxn modelId="{50D50A61-70A6-4E3B-99A8-48A35E83B597}" srcId="{3BDEAEF3-A26F-4444-AE6E-7C97E618B7B6}" destId="{7DB35C6E-65EA-4A70-9ECB-3773D9140B15}" srcOrd="0" destOrd="0" parTransId="{63CE808B-02B7-4F99-A8FE-3C050536423E}" sibTransId="{7762E739-054D-4FB5-8C37-5532540C3578}"/>
    <dgm:cxn modelId="{6997D342-1A50-4424-A559-C09B145A8DDE}" type="presOf" srcId="{8564C37A-D557-43A3-8226-F24C43E9711A}" destId="{4CCA0D3C-40EC-4597-8B2E-1EF36521331C}" srcOrd="0" destOrd="0" presId="urn:microsoft.com/office/officeart/2005/8/layout/chevron2"/>
    <dgm:cxn modelId="{1C863264-0D0A-4BC8-A454-42349A8CE94C}" srcId="{8F552993-F553-4A7C-B20B-9622CBFCB00E}" destId="{1D65CD4A-4F7E-4EFF-B07F-AB070ADA3C22}" srcOrd="1" destOrd="0" parTransId="{6B159D67-9EAC-4B10-9C2E-EF858D654B74}" sibTransId="{85B77730-56F9-4B23-B7E7-651D86637780}"/>
    <dgm:cxn modelId="{3A97A969-8A73-4E08-8FC1-78F1A756BA17}" type="presOf" srcId="{0EE43D7D-FE6D-4EF2-B1DE-FD4CC4CEA631}" destId="{ADB07898-701E-427B-9BD6-B5EC6FAC4A76}" srcOrd="0" destOrd="1" presId="urn:microsoft.com/office/officeart/2005/8/layout/chevron2"/>
    <dgm:cxn modelId="{04186A4B-AAB1-4947-95BB-E91FD79F4748}" srcId="{8564C37A-D557-43A3-8226-F24C43E9711A}" destId="{8F552993-F553-4A7C-B20B-9622CBFCB00E}" srcOrd="2" destOrd="0" parTransId="{C1E1097C-C240-4B99-8EE9-07B425DF332B}" sibTransId="{FFDC5954-4BE2-4765-977D-A8982696644A}"/>
    <dgm:cxn modelId="{1512E86D-8AFC-4D9D-BE49-FFB4CA433CA4}" type="presOf" srcId="{8F552993-F553-4A7C-B20B-9622CBFCB00E}" destId="{B452F67B-DC2A-4360-9A60-09DC1BBC82C9}" srcOrd="0" destOrd="0" presId="urn:microsoft.com/office/officeart/2005/8/layout/chevron2"/>
    <dgm:cxn modelId="{284B4C8A-4168-4DD2-ABE6-485EB07FC8FB}" type="presOf" srcId="{D00D8291-0200-4AD5-835B-5BEF32F478B4}" destId="{53750BFA-32AA-4947-8E91-57B49066B5A2}" srcOrd="0" destOrd="0" presId="urn:microsoft.com/office/officeart/2005/8/layout/chevron2"/>
    <dgm:cxn modelId="{AA968692-9356-4B4F-B525-EC19377C684A}" type="presOf" srcId="{1D65CD4A-4F7E-4EFF-B07F-AB070ADA3C22}" destId="{D44FB71F-E6D8-4C70-888F-6CE0CE90EA05}" srcOrd="0" destOrd="1" presId="urn:microsoft.com/office/officeart/2005/8/layout/chevron2"/>
    <dgm:cxn modelId="{9CE98DB6-3AA4-4697-9D43-942B357DEEC6}" type="presOf" srcId="{C62B9D0F-FD5D-46B9-AB23-162BF4961F03}" destId="{BE8BA6B3-B4BD-46FB-AB54-BED6F5B6B573}" srcOrd="0" destOrd="0" presId="urn:microsoft.com/office/officeart/2005/8/layout/chevron2"/>
    <dgm:cxn modelId="{5D3799BD-1E0F-481A-8661-3E95E8C196C5}" srcId="{8F552993-F553-4A7C-B20B-9622CBFCB00E}" destId="{C94CAAC8-762E-490F-BEFA-0BC4AF5A9C65}" srcOrd="0" destOrd="0" parTransId="{098E11BF-8D67-4D3B-91F1-63AA34F0D760}" sibTransId="{FD451AA1-B940-4D26-9F95-4651902821A3}"/>
    <dgm:cxn modelId="{560A9FC7-B01E-498F-AB6D-531CE6505F8C}" type="presOf" srcId="{3BDEAEF3-A26F-4444-AE6E-7C97E618B7B6}" destId="{127B47AC-E79A-4DBB-8E15-0F472BF5639C}" srcOrd="0" destOrd="0" presId="urn:microsoft.com/office/officeart/2005/8/layout/chevron2"/>
    <dgm:cxn modelId="{F9428CC9-D253-467F-9C08-BB146E92CC48}" srcId="{D00D8291-0200-4AD5-835B-5BEF32F478B4}" destId="{7FA81E89-B983-43E6-B2E5-F84D8BC67A3C}" srcOrd="0" destOrd="0" parTransId="{026FFCA7-5F90-4E15-8EF9-1F3378930C26}" sibTransId="{05F7F117-8229-4EAB-BE3C-A5CF30E4F06B}"/>
    <dgm:cxn modelId="{6C6170DC-585E-4D4D-AB8B-764B062798B2}" type="presOf" srcId="{7DB35C6E-65EA-4A70-9ECB-3773D9140B15}" destId="{41A3F4AF-24F2-447C-B237-D5000985B828}" srcOrd="0" destOrd="0" presId="urn:microsoft.com/office/officeart/2005/8/layout/chevron2"/>
    <dgm:cxn modelId="{965C72DF-A633-4CCD-9CB9-77F95888F4D1}" srcId="{8564C37A-D557-43A3-8226-F24C43E9711A}" destId="{D00D8291-0200-4AD5-835B-5BEF32F478B4}" srcOrd="1" destOrd="0" parTransId="{0C819515-971E-45E2-9089-FE405B286B2D}" sibTransId="{89828EA2-9BD9-4216-AA3C-3144049F58AF}"/>
    <dgm:cxn modelId="{C6CECEE1-A092-49E8-B14C-1661A7702D92}" srcId="{8564C37A-D557-43A3-8226-F24C43E9711A}" destId="{CE43215A-83B6-4C09-99AC-A04A5D8627F1}" srcOrd="3" destOrd="0" parTransId="{436757DC-1DF0-477C-84C6-05C9F472539C}" sibTransId="{2F9E923D-76E7-41F0-AA9D-2A60F17A3C8E}"/>
    <dgm:cxn modelId="{640A86F3-72D9-4476-84CE-480A2D498351}" srcId="{8564C37A-D557-43A3-8226-F24C43E9711A}" destId="{3BDEAEF3-A26F-4444-AE6E-7C97E618B7B6}" srcOrd="0" destOrd="0" parTransId="{F3011685-074B-4432-8383-59CB1A941787}" sibTransId="{8DCF7F9E-A43C-4D94-982F-820644F881A4}"/>
    <dgm:cxn modelId="{7505D88F-109D-4E63-9ACF-348117538B2D}" type="presParOf" srcId="{4CCA0D3C-40EC-4597-8B2E-1EF36521331C}" destId="{64D96D3E-F950-40B4-9C8C-03913ADB6A0A}" srcOrd="0" destOrd="0" presId="urn:microsoft.com/office/officeart/2005/8/layout/chevron2"/>
    <dgm:cxn modelId="{2650B473-682A-446F-80E0-E8ED8EBC5005}" type="presParOf" srcId="{64D96D3E-F950-40B4-9C8C-03913ADB6A0A}" destId="{127B47AC-E79A-4DBB-8E15-0F472BF5639C}" srcOrd="0" destOrd="0" presId="urn:microsoft.com/office/officeart/2005/8/layout/chevron2"/>
    <dgm:cxn modelId="{64FB2A2C-D24F-4F56-AFBA-F3DCC2B717FE}" type="presParOf" srcId="{64D96D3E-F950-40B4-9C8C-03913ADB6A0A}" destId="{41A3F4AF-24F2-447C-B237-D5000985B828}" srcOrd="1" destOrd="0" presId="urn:microsoft.com/office/officeart/2005/8/layout/chevron2"/>
    <dgm:cxn modelId="{716B270B-BA53-43A3-9ADC-92BCDA5C265C}" type="presParOf" srcId="{4CCA0D3C-40EC-4597-8B2E-1EF36521331C}" destId="{A88541A5-F2A0-42D4-A7D3-EAF13CEEC840}" srcOrd="1" destOrd="0" presId="urn:microsoft.com/office/officeart/2005/8/layout/chevron2"/>
    <dgm:cxn modelId="{46BE1FCA-4537-47A1-908C-5ACC3096B8B0}" type="presParOf" srcId="{4CCA0D3C-40EC-4597-8B2E-1EF36521331C}" destId="{1458B193-1DC5-45C4-AC30-D5730850C3C9}" srcOrd="2" destOrd="0" presId="urn:microsoft.com/office/officeart/2005/8/layout/chevron2"/>
    <dgm:cxn modelId="{48E52ED8-D180-4C8C-BD17-430366D85F9B}" type="presParOf" srcId="{1458B193-1DC5-45C4-AC30-D5730850C3C9}" destId="{53750BFA-32AA-4947-8E91-57B49066B5A2}" srcOrd="0" destOrd="0" presId="urn:microsoft.com/office/officeart/2005/8/layout/chevron2"/>
    <dgm:cxn modelId="{219C832D-6346-4680-932A-F864F7ED3ED5}" type="presParOf" srcId="{1458B193-1DC5-45C4-AC30-D5730850C3C9}" destId="{ADB07898-701E-427B-9BD6-B5EC6FAC4A76}" srcOrd="1" destOrd="0" presId="urn:microsoft.com/office/officeart/2005/8/layout/chevron2"/>
    <dgm:cxn modelId="{AE596D51-1279-4206-81AD-CC7E3B2A4289}" type="presParOf" srcId="{4CCA0D3C-40EC-4597-8B2E-1EF36521331C}" destId="{32A1DAD4-C677-4F10-9E55-16881EC141F7}" srcOrd="3" destOrd="0" presId="urn:microsoft.com/office/officeart/2005/8/layout/chevron2"/>
    <dgm:cxn modelId="{61A5477C-932A-4DF7-A2CB-BE577804E37C}" type="presParOf" srcId="{4CCA0D3C-40EC-4597-8B2E-1EF36521331C}" destId="{FB3927E7-F902-4D49-B993-910CC0FCB358}" srcOrd="4" destOrd="0" presId="urn:microsoft.com/office/officeart/2005/8/layout/chevron2"/>
    <dgm:cxn modelId="{4FC01DDD-8C8A-4E67-BEC6-29124556C84E}" type="presParOf" srcId="{FB3927E7-F902-4D49-B993-910CC0FCB358}" destId="{B452F67B-DC2A-4360-9A60-09DC1BBC82C9}" srcOrd="0" destOrd="0" presId="urn:microsoft.com/office/officeart/2005/8/layout/chevron2"/>
    <dgm:cxn modelId="{E68CA963-E03B-4E1E-A318-29FC439BAB67}" type="presParOf" srcId="{FB3927E7-F902-4D49-B993-910CC0FCB358}" destId="{D44FB71F-E6D8-4C70-888F-6CE0CE90EA05}" srcOrd="1" destOrd="0" presId="urn:microsoft.com/office/officeart/2005/8/layout/chevron2"/>
    <dgm:cxn modelId="{CEC612B4-E23B-437A-82FC-547423DE767E}" type="presParOf" srcId="{4CCA0D3C-40EC-4597-8B2E-1EF36521331C}" destId="{F801BA75-4C5C-4516-9959-B1E38C33298C}" srcOrd="5" destOrd="0" presId="urn:microsoft.com/office/officeart/2005/8/layout/chevron2"/>
    <dgm:cxn modelId="{20FF17B3-4ACC-4135-8099-6433EBADC998}" type="presParOf" srcId="{4CCA0D3C-40EC-4597-8B2E-1EF36521331C}" destId="{5775A5D4-52FE-4D9F-8E6D-9708F12CD4AA}" srcOrd="6" destOrd="0" presId="urn:microsoft.com/office/officeart/2005/8/layout/chevron2"/>
    <dgm:cxn modelId="{1068E700-BD16-40A0-923D-CC9B953BA1A2}" type="presParOf" srcId="{5775A5D4-52FE-4D9F-8E6D-9708F12CD4AA}" destId="{960A2BDC-AE93-4058-9A2F-8274863D308A}" srcOrd="0" destOrd="0" presId="urn:microsoft.com/office/officeart/2005/8/layout/chevron2"/>
    <dgm:cxn modelId="{12C05C60-8387-4C33-9A91-DBCA270DCA99}" type="presParOf" srcId="{5775A5D4-52FE-4D9F-8E6D-9708F12CD4AA}" destId="{BE8BA6B3-B4BD-46FB-AB54-BED6F5B6B57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1ED65-EB4F-4609-B53D-F5AFF220C23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28AEB4D-C55F-4FA5-9E26-76C954762A75}">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Falcon 9 Launch</a:t>
          </a:r>
        </a:p>
      </dgm:t>
    </dgm:pt>
    <dgm:pt modelId="{8E8BDBB6-3FBE-4DD4-BACA-FB8A0A465137}" type="parTrans" cxnId="{F3654DB8-1824-4A11-B011-70D1A9A11EC2}">
      <dgm:prSet/>
      <dgm:spPr/>
      <dgm:t>
        <a:bodyPr/>
        <a:lstStyle/>
        <a:p>
          <a:endParaRPr lang="en-US"/>
        </a:p>
      </dgm:t>
    </dgm:pt>
    <dgm:pt modelId="{FBA4CD62-E056-413A-A7EF-E96DE36B6ED2}" type="sibTrans" cxnId="{F3654DB8-1824-4A11-B011-70D1A9A11EC2}">
      <dgm:prSet/>
      <dgm:spPr/>
      <dgm:t>
        <a:bodyPr/>
        <a:lstStyle/>
        <a:p>
          <a:endParaRPr lang="en-US"/>
        </a:p>
      </dgm:t>
    </dgm:pt>
    <dgm:pt modelId="{F5C9808B-43B6-4CC1-9973-A0441CFF7856}">
      <dgm:prSet phldrT="[Text]" phldr="0"/>
      <dgm:spPr/>
      <dgm:t>
        <a:bodyPr/>
        <a:lstStyle/>
        <a:p>
          <a:r>
            <a:rPr lang="en-US" dirty="0">
              <a:latin typeface="Abadi" panose="020B0604020104020204" pitchFamily="34" charset="0"/>
            </a:rPr>
            <a:t>Request Falcon 9 launch records from Wiki page URL</a:t>
          </a:r>
        </a:p>
      </dgm:t>
    </dgm:pt>
    <dgm:pt modelId="{E0FB87E7-ED65-45A4-9DD7-C97330F7112C}" type="parTrans" cxnId="{F3275B42-79F3-4067-896F-1A906FB73C21}">
      <dgm:prSet/>
      <dgm:spPr/>
      <dgm:t>
        <a:bodyPr/>
        <a:lstStyle/>
        <a:p>
          <a:endParaRPr lang="en-US"/>
        </a:p>
      </dgm:t>
    </dgm:pt>
    <dgm:pt modelId="{2B202B55-0FD2-4233-9575-1285253A1555}" type="sibTrans" cxnId="{F3275B42-79F3-4067-896F-1A906FB73C21}">
      <dgm:prSet/>
      <dgm:spPr/>
      <dgm:t>
        <a:bodyPr/>
        <a:lstStyle/>
        <a:p>
          <a:endParaRPr lang="en-US"/>
        </a:p>
      </dgm:t>
    </dgm:pt>
    <dgm:pt modelId="{CDFBA45B-F94F-44C0-92A9-808210F872BE}">
      <dgm:prSet phldrT="[Text]" phldr="0"/>
      <dgm:spPr/>
      <dgm:t>
        <a:bodyPr/>
        <a:lstStyle/>
        <a:p>
          <a:r>
            <a:rPr lang="en-US" dirty="0">
              <a:latin typeface="Abadi" panose="020B0604020104020204" pitchFamily="34" charset="0"/>
            </a:rPr>
            <a:t>HTTP GET method</a:t>
          </a:r>
        </a:p>
      </dgm:t>
    </dgm:pt>
    <dgm:pt modelId="{D1742D4C-F6FE-462B-AA2B-5780D0AD5BAF}" type="parTrans" cxnId="{1600C2FE-A9F0-411F-9480-079BF3952A99}">
      <dgm:prSet/>
      <dgm:spPr/>
      <dgm:t>
        <a:bodyPr/>
        <a:lstStyle/>
        <a:p>
          <a:endParaRPr lang="en-US"/>
        </a:p>
      </dgm:t>
    </dgm:pt>
    <dgm:pt modelId="{EA83BE1F-F2BB-476E-86BB-0DAE03B406B3}" type="sibTrans" cxnId="{1600C2FE-A9F0-411F-9480-079BF3952A99}">
      <dgm:prSet/>
      <dgm:spPr/>
      <dgm:t>
        <a:bodyPr/>
        <a:lstStyle/>
        <a:p>
          <a:endParaRPr lang="en-US"/>
        </a:p>
      </dgm:t>
    </dgm:pt>
    <dgm:pt modelId="{8F6A76B9-B7FE-4A5A-8988-672B5181BE9A}">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HTML Table Header</a:t>
          </a:r>
        </a:p>
      </dgm:t>
    </dgm:pt>
    <dgm:pt modelId="{0CC6AC8D-6D6D-4FDC-BCBA-870AA9FCF27E}" type="parTrans" cxnId="{FE52DD53-9E7F-4C67-B231-2A3F7C56D3F7}">
      <dgm:prSet/>
      <dgm:spPr/>
      <dgm:t>
        <a:bodyPr/>
        <a:lstStyle/>
        <a:p>
          <a:endParaRPr lang="en-US"/>
        </a:p>
      </dgm:t>
    </dgm:pt>
    <dgm:pt modelId="{7F2830F7-26E8-43B4-AC82-881AA51981F4}" type="sibTrans" cxnId="{FE52DD53-9E7F-4C67-B231-2A3F7C56D3F7}">
      <dgm:prSet/>
      <dgm:spPr/>
      <dgm:t>
        <a:bodyPr/>
        <a:lstStyle/>
        <a:p>
          <a:endParaRPr lang="en-US"/>
        </a:p>
      </dgm:t>
    </dgm:pt>
    <dgm:pt modelId="{AFC49C84-DBA7-47B5-86D6-8D1DD7F120C7}">
      <dgm:prSet phldrT="[Text]" phldr="0"/>
      <dgm:spPr/>
      <dgm:t>
        <a:bodyPr/>
        <a:lstStyle/>
        <a:p>
          <a:r>
            <a:rPr lang="en-US" dirty="0">
              <a:latin typeface="Abadi" panose="020B0604020104020204" pitchFamily="34" charset="0"/>
            </a:rPr>
            <a:t>Collect all relevant column names using </a:t>
          </a:r>
          <a:r>
            <a:rPr lang="en-US" dirty="0" err="1">
              <a:latin typeface="Abadi" panose="020B0604020104020204" pitchFamily="34" charset="0"/>
            </a:rPr>
            <a:t>BeautifulSoup</a:t>
          </a:r>
          <a:endParaRPr lang="en-US" dirty="0">
            <a:latin typeface="Abadi" panose="020B0604020104020204" pitchFamily="34" charset="0"/>
          </a:endParaRPr>
        </a:p>
      </dgm:t>
    </dgm:pt>
    <dgm:pt modelId="{EBF36E0B-9577-4F69-978C-40C385617A1A}" type="parTrans" cxnId="{03D846EF-4E02-4EE6-846F-F0FB809421AD}">
      <dgm:prSet/>
      <dgm:spPr/>
      <dgm:t>
        <a:bodyPr/>
        <a:lstStyle/>
        <a:p>
          <a:endParaRPr lang="en-US"/>
        </a:p>
      </dgm:t>
    </dgm:pt>
    <dgm:pt modelId="{88159938-A195-4F55-B67A-BDE539CF748C}" type="sibTrans" cxnId="{03D846EF-4E02-4EE6-846F-F0FB809421AD}">
      <dgm:prSet/>
      <dgm:spPr/>
      <dgm:t>
        <a:bodyPr/>
        <a:lstStyle/>
        <a:p>
          <a:endParaRPr lang="en-US"/>
        </a:p>
      </dgm:t>
    </dgm:pt>
    <dgm:pt modelId="{E6728433-8182-46E2-BCB2-9E822E567496}">
      <dgm:prSet phldrT="[Text]" phldr="0"/>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Parse HTML Tables</a:t>
          </a:r>
        </a:p>
      </dgm:t>
    </dgm:pt>
    <dgm:pt modelId="{CE25A3B8-CBE5-4865-9491-9161EA67B966}" type="parTrans" cxnId="{6434824C-5176-43A5-98BC-67E347C07BC6}">
      <dgm:prSet/>
      <dgm:spPr/>
      <dgm:t>
        <a:bodyPr/>
        <a:lstStyle/>
        <a:p>
          <a:endParaRPr lang="en-US"/>
        </a:p>
      </dgm:t>
    </dgm:pt>
    <dgm:pt modelId="{24575A30-9A45-451F-938B-BA5AC750BDAA}" type="sibTrans" cxnId="{6434824C-5176-43A5-98BC-67E347C07BC6}">
      <dgm:prSet/>
      <dgm:spPr/>
      <dgm:t>
        <a:bodyPr/>
        <a:lstStyle/>
        <a:p>
          <a:endParaRPr lang="en-US"/>
        </a:p>
      </dgm:t>
    </dgm:pt>
    <dgm:pt modelId="{94B56254-A80F-4835-A1C8-B4565FBB52CB}">
      <dgm:prSet phldrT="[Text]" phldr="0"/>
      <dgm:spPr/>
      <dgm:t>
        <a:bodyPr/>
        <a:lstStyle/>
        <a:p>
          <a:r>
            <a:rPr lang="en-US" dirty="0">
              <a:latin typeface="Abadi" panose="020B0604020104020204" pitchFamily="34" charset="0"/>
            </a:rPr>
            <a:t>Create empty dictionary with keys</a:t>
          </a:r>
        </a:p>
      </dgm:t>
    </dgm:pt>
    <dgm:pt modelId="{6DBE6A06-CDC5-4F96-9532-88F982B9F25C}" type="parTrans" cxnId="{A24DA1E5-6009-41CB-A1D3-C575B1997470}">
      <dgm:prSet/>
      <dgm:spPr/>
      <dgm:t>
        <a:bodyPr/>
        <a:lstStyle/>
        <a:p>
          <a:endParaRPr lang="en-US"/>
        </a:p>
      </dgm:t>
    </dgm:pt>
    <dgm:pt modelId="{5CBEDA4A-B0B1-406A-B505-71B517154275}" type="sibTrans" cxnId="{A24DA1E5-6009-41CB-A1D3-C575B1997470}">
      <dgm:prSet/>
      <dgm:spPr/>
      <dgm:t>
        <a:bodyPr/>
        <a:lstStyle/>
        <a:p>
          <a:endParaRPr lang="en-US"/>
        </a:p>
      </dgm:t>
    </dgm:pt>
    <dgm:pt modelId="{BFAA79F6-C099-44D0-9575-11EC6A50088B}">
      <dgm:prSet phldrT="[Text]" phldr="0"/>
      <dgm:spPr/>
      <dgm:t>
        <a:bodyPr/>
        <a:lstStyle/>
        <a:p>
          <a:r>
            <a:rPr lang="en-US" dirty="0">
              <a:latin typeface="Abadi" panose="020B0604020104020204" pitchFamily="34" charset="0"/>
            </a:rPr>
            <a:t>Convert to data frame</a:t>
          </a:r>
        </a:p>
      </dgm:t>
    </dgm:pt>
    <dgm:pt modelId="{D219087F-F52A-48FE-926B-F7643CF3A42A}" type="parTrans" cxnId="{58FC829B-1126-4F36-B750-B67BC4645B8B}">
      <dgm:prSet/>
      <dgm:spPr/>
      <dgm:t>
        <a:bodyPr/>
        <a:lstStyle/>
        <a:p>
          <a:endParaRPr lang="en-US"/>
        </a:p>
      </dgm:t>
    </dgm:pt>
    <dgm:pt modelId="{91A501DE-CF27-4F4C-A1DD-54BEAD560846}" type="sibTrans" cxnId="{58FC829B-1126-4F36-B750-B67BC4645B8B}">
      <dgm:prSet/>
      <dgm:spPr/>
      <dgm:t>
        <a:bodyPr/>
        <a:lstStyle/>
        <a:p>
          <a:endParaRPr lang="en-US"/>
        </a:p>
      </dgm:t>
    </dgm:pt>
    <dgm:pt modelId="{94F69CB0-8B6C-4AD1-8746-C586E2DA9521}">
      <dgm:prSet phldrT="[Text]" phldr="0"/>
      <dgm:spPr/>
      <dgm:t>
        <a:bodyPr/>
        <a:lstStyle/>
        <a:p>
          <a:r>
            <a:rPr lang="en-US" dirty="0">
              <a:latin typeface="Abadi" panose="020B0604020104020204" pitchFamily="34" charset="0"/>
            </a:rPr>
            <a:t>Created </a:t>
          </a:r>
          <a:r>
            <a:rPr lang="en-US" dirty="0" err="1">
              <a:latin typeface="Abadi" panose="020B0604020104020204" pitchFamily="34" charset="0"/>
            </a:rPr>
            <a:t>BeautifulSoup</a:t>
          </a:r>
          <a:r>
            <a:rPr lang="en-US" dirty="0">
              <a:latin typeface="Abadi" panose="020B0604020104020204" pitchFamily="34" charset="0"/>
            </a:rPr>
            <a:t> object from HTML response</a:t>
          </a:r>
        </a:p>
      </dgm:t>
    </dgm:pt>
    <dgm:pt modelId="{BEBAC66D-E7E9-41C8-9CDD-DC789CE60C16}" type="parTrans" cxnId="{E726B0EC-838F-421F-BB4E-FD83EAC8A7BD}">
      <dgm:prSet/>
      <dgm:spPr/>
      <dgm:t>
        <a:bodyPr/>
        <a:lstStyle/>
        <a:p>
          <a:endParaRPr lang="en-US"/>
        </a:p>
      </dgm:t>
    </dgm:pt>
    <dgm:pt modelId="{3D772F09-BB23-4AD4-BD79-67AE9F4E6975}" type="sibTrans" cxnId="{E726B0EC-838F-421F-BB4E-FD83EAC8A7BD}">
      <dgm:prSet/>
      <dgm:spPr/>
      <dgm:t>
        <a:bodyPr/>
        <a:lstStyle/>
        <a:p>
          <a:endParaRPr lang="en-US"/>
        </a:p>
      </dgm:t>
    </dgm:pt>
    <dgm:pt modelId="{2E1C1CCD-15A2-4414-853A-58342ED8C683}">
      <dgm:prSet/>
      <dgm:spPr/>
      <dgm:t>
        <a:bodyPr/>
        <a:lstStyle/>
        <a:p>
          <a:r>
            <a:rPr lang="en-US" dirty="0">
              <a:latin typeface="Abadi" panose="020B0604020104020204" pitchFamily="34" charset="0"/>
            </a:rPr>
            <a:t>Verify object creation</a:t>
          </a:r>
        </a:p>
      </dgm:t>
    </dgm:pt>
    <dgm:pt modelId="{F0903060-4E7C-4ED6-BA36-D91135573568}" type="parTrans" cxnId="{324CAC0B-6828-4A16-99E6-F6707F7F3B8A}">
      <dgm:prSet/>
      <dgm:spPr/>
      <dgm:t>
        <a:bodyPr/>
        <a:lstStyle/>
        <a:p>
          <a:endParaRPr lang="en-US"/>
        </a:p>
      </dgm:t>
    </dgm:pt>
    <dgm:pt modelId="{4CD3DA44-3FB5-4F7C-AABA-4413E48AAA68}" type="sibTrans" cxnId="{324CAC0B-6828-4A16-99E6-F6707F7F3B8A}">
      <dgm:prSet/>
      <dgm:spPr/>
      <dgm:t>
        <a:bodyPr/>
        <a:lstStyle/>
        <a:p>
          <a:endParaRPr lang="en-US"/>
        </a:p>
      </dgm:t>
    </dgm:pt>
    <dgm:pt modelId="{C745F89E-1A2F-4890-8B80-D14F9ECF667C}">
      <dgm:prSet phldrT="[Text]" phldr="0"/>
      <dgm:spPr/>
      <dgm:t>
        <a:bodyPr/>
        <a:lstStyle/>
        <a:p>
          <a:r>
            <a:rPr lang="en-US" dirty="0">
              <a:latin typeface="Abadi" panose="020B0604020104020204" pitchFamily="34" charset="0"/>
            </a:rPr>
            <a:t>Verify extracted column names</a:t>
          </a:r>
        </a:p>
      </dgm:t>
    </dgm:pt>
    <dgm:pt modelId="{E132CD6D-463B-4824-AA23-9A40A1343BBF}" type="parTrans" cxnId="{C5446D8F-8A22-4AA6-9224-AF67FEFDE154}">
      <dgm:prSet/>
      <dgm:spPr/>
      <dgm:t>
        <a:bodyPr/>
        <a:lstStyle/>
        <a:p>
          <a:endParaRPr lang="en-US"/>
        </a:p>
      </dgm:t>
    </dgm:pt>
    <dgm:pt modelId="{EEE9CF10-D6A2-40E8-B9CF-4B1B0BEA0182}" type="sibTrans" cxnId="{C5446D8F-8A22-4AA6-9224-AF67FEFDE154}">
      <dgm:prSet/>
      <dgm:spPr/>
      <dgm:t>
        <a:bodyPr/>
        <a:lstStyle/>
        <a:p>
          <a:endParaRPr lang="en-US"/>
        </a:p>
      </dgm:t>
    </dgm:pt>
    <dgm:pt modelId="{575C6394-F96E-4542-8D00-B04FC7F77CDD}">
      <dgm:prSet phldrT="[Text]" phldr="0"/>
      <dgm:spPr/>
      <dgm:t>
        <a:bodyPr/>
        <a:lstStyle/>
        <a:p>
          <a:r>
            <a:rPr lang="en-US" dirty="0">
              <a:latin typeface="Abadi" panose="020B0604020104020204" pitchFamily="34" charset="0"/>
            </a:rPr>
            <a:t>Parse all launch tables</a:t>
          </a:r>
        </a:p>
      </dgm:t>
    </dgm:pt>
    <dgm:pt modelId="{5A418B07-B15E-4DFC-8154-DF3A99713A0E}" type="parTrans" cxnId="{D658EEB5-C94F-43BB-B458-A483D2426BDD}">
      <dgm:prSet/>
      <dgm:spPr/>
      <dgm:t>
        <a:bodyPr/>
        <a:lstStyle/>
        <a:p>
          <a:endParaRPr lang="en-US"/>
        </a:p>
      </dgm:t>
    </dgm:pt>
    <dgm:pt modelId="{8F81F7DD-C179-4126-8BA5-86A80DADC30F}" type="sibTrans" cxnId="{D658EEB5-C94F-43BB-B458-A483D2426BDD}">
      <dgm:prSet/>
      <dgm:spPr/>
      <dgm:t>
        <a:bodyPr/>
        <a:lstStyle/>
        <a:p>
          <a:endParaRPr lang="en-US"/>
        </a:p>
      </dgm:t>
    </dgm:pt>
    <dgm:pt modelId="{E2B6C0EB-A09D-453E-970D-85D43EFFE806}" type="pres">
      <dgm:prSet presAssocID="{FD91ED65-EB4F-4609-B53D-F5AFF220C23F}" presName="linearFlow" presStyleCnt="0">
        <dgm:presLayoutVars>
          <dgm:dir/>
          <dgm:animLvl val="lvl"/>
          <dgm:resizeHandles val="exact"/>
        </dgm:presLayoutVars>
      </dgm:prSet>
      <dgm:spPr/>
    </dgm:pt>
    <dgm:pt modelId="{36CAB984-8FFC-47A4-B0CC-8C9C1402242E}" type="pres">
      <dgm:prSet presAssocID="{E28AEB4D-C55F-4FA5-9E26-76C954762A75}" presName="composite" presStyleCnt="0"/>
      <dgm:spPr/>
    </dgm:pt>
    <dgm:pt modelId="{C9014F30-0EFC-4374-A2C7-B70CB14FF092}" type="pres">
      <dgm:prSet presAssocID="{E28AEB4D-C55F-4FA5-9E26-76C954762A75}" presName="parentText" presStyleLbl="alignNode1" presStyleIdx="0" presStyleCnt="3">
        <dgm:presLayoutVars>
          <dgm:chMax val="1"/>
          <dgm:bulletEnabled val="1"/>
        </dgm:presLayoutVars>
      </dgm:prSet>
      <dgm:spPr/>
    </dgm:pt>
    <dgm:pt modelId="{8E9868DC-D527-4578-B4D6-5C321BDB153A}" type="pres">
      <dgm:prSet presAssocID="{E28AEB4D-C55F-4FA5-9E26-76C954762A75}" presName="descendantText" presStyleLbl="alignAcc1" presStyleIdx="0" presStyleCnt="3">
        <dgm:presLayoutVars>
          <dgm:bulletEnabled val="1"/>
        </dgm:presLayoutVars>
      </dgm:prSet>
      <dgm:spPr/>
    </dgm:pt>
    <dgm:pt modelId="{51454D81-221A-40C7-A809-6C2200C0184E}" type="pres">
      <dgm:prSet presAssocID="{FBA4CD62-E056-413A-A7EF-E96DE36B6ED2}" presName="sp" presStyleCnt="0"/>
      <dgm:spPr/>
    </dgm:pt>
    <dgm:pt modelId="{2593675C-8179-4E76-ABAB-8225EDAC4DD7}" type="pres">
      <dgm:prSet presAssocID="{8F6A76B9-B7FE-4A5A-8988-672B5181BE9A}" presName="composite" presStyleCnt="0"/>
      <dgm:spPr/>
    </dgm:pt>
    <dgm:pt modelId="{0F5FE075-F60D-4BFB-A250-A4FD16C3E808}" type="pres">
      <dgm:prSet presAssocID="{8F6A76B9-B7FE-4A5A-8988-672B5181BE9A}" presName="parentText" presStyleLbl="alignNode1" presStyleIdx="1" presStyleCnt="3">
        <dgm:presLayoutVars>
          <dgm:chMax val="1"/>
          <dgm:bulletEnabled val="1"/>
        </dgm:presLayoutVars>
      </dgm:prSet>
      <dgm:spPr/>
    </dgm:pt>
    <dgm:pt modelId="{D262386D-9447-4370-8C4D-E07FE107C2EA}" type="pres">
      <dgm:prSet presAssocID="{8F6A76B9-B7FE-4A5A-8988-672B5181BE9A}" presName="descendantText" presStyleLbl="alignAcc1" presStyleIdx="1" presStyleCnt="3">
        <dgm:presLayoutVars>
          <dgm:bulletEnabled val="1"/>
        </dgm:presLayoutVars>
      </dgm:prSet>
      <dgm:spPr/>
    </dgm:pt>
    <dgm:pt modelId="{33D35630-7335-402F-B245-1028111E8222}" type="pres">
      <dgm:prSet presAssocID="{7F2830F7-26E8-43B4-AC82-881AA51981F4}" presName="sp" presStyleCnt="0"/>
      <dgm:spPr/>
    </dgm:pt>
    <dgm:pt modelId="{3086526C-D746-4A5B-8816-C08569F232AA}" type="pres">
      <dgm:prSet presAssocID="{E6728433-8182-46E2-BCB2-9E822E567496}" presName="composite" presStyleCnt="0"/>
      <dgm:spPr/>
    </dgm:pt>
    <dgm:pt modelId="{700981F4-009B-482B-A457-3036E8A8E904}" type="pres">
      <dgm:prSet presAssocID="{E6728433-8182-46E2-BCB2-9E822E567496}" presName="parentText" presStyleLbl="alignNode1" presStyleIdx="2" presStyleCnt="3">
        <dgm:presLayoutVars>
          <dgm:chMax val="1"/>
          <dgm:bulletEnabled val="1"/>
        </dgm:presLayoutVars>
      </dgm:prSet>
      <dgm:spPr/>
    </dgm:pt>
    <dgm:pt modelId="{D29C3584-9D69-4267-A15F-7A99D1FB7C12}" type="pres">
      <dgm:prSet presAssocID="{E6728433-8182-46E2-BCB2-9E822E567496}" presName="descendantText" presStyleLbl="alignAcc1" presStyleIdx="2" presStyleCnt="3">
        <dgm:presLayoutVars>
          <dgm:bulletEnabled val="1"/>
        </dgm:presLayoutVars>
      </dgm:prSet>
      <dgm:spPr/>
    </dgm:pt>
  </dgm:ptLst>
  <dgm:cxnLst>
    <dgm:cxn modelId="{324CAC0B-6828-4A16-99E6-F6707F7F3B8A}" srcId="{E28AEB4D-C55F-4FA5-9E26-76C954762A75}" destId="{2E1C1CCD-15A2-4414-853A-58342ED8C683}" srcOrd="3" destOrd="0" parTransId="{F0903060-4E7C-4ED6-BA36-D91135573568}" sibTransId="{4CD3DA44-3FB5-4F7C-AABA-4413E48AAA68}"/>
    <dgm:cxn modelId="{CBDAF00E-F7A5-42BA-90F2-EA53DA09526C}" type="presOf" srcId="{2E1C1CCD-15A2-4414-853A-58342ED8C683}" destId="{8E9868DC-D527-4578-B4D6-5C321BDB153A}" srcOrd="0" destOrd="3" presId="urn:microsoft.com/office/officeart/2005/8/layout/chevron2"/>
    <dgm:cxn modelId="{73998A1E-7A73-44F2-B24A-5A1D4F23EB02}" type="presOf" srcId="{8F6A76B9-B7FE-4A5A-8988-672B5181BE9A}" destId="{0F5FE075-F60D-4BFB-A250-A4FD16C3E808}" srcOrd="0" destOrd="0" presId="urn:microsoft.com/office/officeart/2005/8/layout/chevron2"/>
    <dgm:cxn modelId="{0483DC24-D272-4F74-B129-958F6E176EEB}" type="presOf" srcId="{C745F89E-1A2F-4890-8B80-D14F9ECF667C}" destId="{D262386D-9447-4370-8C4D-E07FE107C2EA}" srcOrd="0" destOrd="1" presId="urn:microsoft.com/office/officeart/2005/8/layout/chevron2"/>
    <dgm:cxn modelId="{7E5E9433-7113-4EFC-A193-F5A8AAA9105E}" type="presOf" srcId="{FD91ED65-EB4F-4609-B53D-F5AFF220C23F}" destId="{E2B6C0EB-A09D-453E-970D-85D43EFFE806}" srcOrd="0" destOrd="0" presId="urn:microsoft.com/office/officeart/2005/8/layout/chevron2"/>
    <dgm:cxn modelId="{1065A934-39B1-4A1A-89C4-DD337542FD17}" type="presOf" srcId="{CDFBA45B-F94F-44C0-92A9-808210F872BE}" destId="{8E9868DC-D527-4578-B4D6-5C321BDB153A}" srcOrd="0" destOrd="1" presId="urn:microsoft.com/office/officeart/2005/8/layout/chevron2"/>
    <dgm:cxn modelId="{7C09745D-EC98-4D3C-8D49-81B5AAB4DFE7}" type="presOf" srcId="{E6728433-8182-46E2-BCB2-9E822E567496}" destId="{700981F4-009B-482B-A457-3036E8A8E904}" srcOrd="0" destOrd="0" presId="urn:microsoft.com/office/officeart/2005/8/layout/chevron2"/>
    <dgm:cxn modelId="{F3275B42-79F3-4067-896F-1A906FB73C21}" srcId="{E28AEB4D-C55F-4FA5-9E26-76C954762A75}" destId="{F5C9808B-43B6-4CC1-9973-A0441CFF7856}" srcOrd="0" destOrd="0" parTransId="{E0FB87E7-ED65-45A4-9DD7-C97330F7112C}" sibTransId="{2B202B55-0FD2-4233-9575-1285253A1555}"/>
    <dgm:cxn modelId="{CDCD694A-7B46-46E5-97CF-0FF02D49CBAD}" type="presOf" srcId="{94F69CB0-8B6C-4AD1-8746-C586E2DA9521}" destId="{8E9868DC-D527-4578-B4D6-5C321BDB153A}" srcOrd="0" destOrd="2" presId="urn:microsoft.com/office/officeart/2005/8/layout/chevron2"/>
    <dgm:cxn modelId="{6434824C-5176-43A5-98BC-67E347C07BC6}" srcId="{FD91ED65-EB4F-4609-B53D-F5AFF220C23F}" destId="{E6728433-8182-46E2-BCB2-9E822E567496}" srcOrd="2" destOrd="0" parTransId="{CE25A3B8-CBE5-4865-9491-9161EA67B966}" sibTransId="{24575A30-9A45-451F-938B-BA5AC750BDAA}"/>
    <dgm:cxn modelId="{FE52DD53-9E7F-4C67-B231-2A3F7C56D3F7}" srcId="{FD91ED65-EB4F-4609-B53D-F5AFF220C23F}" destId="{8F6A76B9-B7FE-4A5A-8988-672B5181BE9A}" srcOrd="1" destOrd="0" parTransId="{0CC6AC8D-6D6D-4FDC-BCBA-870AA9FCF27E}" sibTransId="{7F2830F7-26E8-43B4-AC82-881AA51981F4}"/>
    <dgm:cxn modelId="{DC22277C-52EA-4A3B-AEB9-4041F4507125}" type="presOf" srcId="{575C6394-F96E-4542-8D00-B04FC7F77CDD}" destId="{D29C3584-9D69-4267-A15F-7A99D1FB7C12}" srcOrd="0" destOrd="1" presId="urn:microsoft.com/office/officeart/2005/8/layout/chevron2"/>
    <dgm:cxn modelId="{9AAEF98C-685A-4A3B-82BD-058E217C7EDE}" type="presOf" srcId="{F5C9808B-43B6-4CC1-9973-A0441CFF7856}" destId="{8E9868DC-D527-4578-B4D6-5C321BDB153A}" srcOrd="0" destOrd="0" presId="urn:microsoft.com/office/officeart/2005/8/layout/chevron2"/>
    <dgm:cxn modelId="{C5446D8F-8A22-4AA6-9224-AF67FEFDE154}" srcId="{8F6A76B9-B7FE-4A5A-8988-672B5181BE9A}" destId="{C745F89E-1A2F-4890-8B80-D14F9ECF667C}" srcOrd="1" destOrd="0" parTransId="{E132CD6D-463B-4824-AA23-9A40A1343BBF}" sibTransId="{EEE9CF10-D6A2-40E8-B9CF-4B1B0BEA0182}"/>
    <dgm:cxn modelId="{FE471995-2FF6-4D81-B7F3-7B7AE80A1015}" type="presOf" srcId="{E28AEB4D-C55F-4FA5-9E26-76C954762A75}" destId="{C9014F30-0EFC-4374-A2C7-B70CB14FF092}" srcOrd="0" destOrd="0" presId="urn:microsoft.com/office/officeart/2005/8/layout/chevron2"/>
    <dgm:cxn modelId="{58FC829B-1126-4F36-B750-B67BC4645B8B}" srcId="{E6728433-8182-46E2-BCB2-9E822E567496}" destId="{BFAA79F6-C099-44D0-9575-11EC6A50088B}" srcOrd="2" destOrd="0" parTransId="{D219087F-F52A-48FE-926B-F7643CF3A42A}" sibTransId="{91A501DE-CF27-4F4C-A1DD-54BEAD560846}"/>
    <dgm:cxn modelId="{3BE843AC-BB3D-4A3B-98FF-CEC5FA000FBF}" type="presOf" srcId="{AFC49C84-DBA7-47B5-86D6-8D1DD7F120C7}" destId="{D262386D-9447-4370-8C4D-E07FE107C2EA}" srcOrd="0" destOrd="0" presId="urn:microsoft.com/office/officeart/2005/8/layout/chevron2"/>
    <dgm:cxn modelId="{D658EEB5-C94F-43BB-B458-A483D2426BDD}" srcId="{E6728433-8182-46E2-BCB2-9E822E567496}" destId="{575C6394-F96E-4542-8D00-B04FC7F77CDD}" srcOrd="1" destOrd="0" parTransId="{5A418B07-B15E-4DFC-8154-DF3A99713A0E}" sibTransId="{8F81F7DD-C179-4126-8BA5-86A80DADC30F}"/>
    <dgm:cxn modelId="{F3654DB8-1824-4A11-B011-70D1A9A11EC2}" srcId="{FD91ED65-EB4F-4609-B53D-F5AFF220C23F}" destId="{E28AEB4D-C55F-4FA5-9E26-76C954762A75}" srcOrd="0" destOrd="0" parTransId="{8E8BDBB6-3FBE-4DD4-BACA-FB8A0A465137}" sibTransId="{FBA4CD62-E056-413A-A7EF-E96DE36B6ED2}"/>
    <dgm:cxn modelId="{A24DA1E5-6009-41CB-A1D3-C575B1997470}" srcId="{E6728433-8182-46E2-BCB2-9E822E567496}" destId="{94B56254-A80F-4835-A1C8-B4565FBB52CB}" srcOrd="0" destOrd="0" parTransId="{6DBE6A06-CDC5-4F96-9532-88F982B9F25C}" sibTransId="{5CBEDA4A-B0B1-406A-B505-71B517154275}"/>
    <dgm:cxn modelId="{E726B0EC-838F-421F-BB4E-FD83EAC8A7BD}" srcId="{E28AEB4D-C55F-4FA5-9E26-76C954762A75}" destId="{94F69CB0-8B6C-4AD1-8746-C586E2DA9521}" srcOrd="2" destOrd="0" parTransId="{BEBAC66D-E7E9-41C8-9CDD-DC789CE60C16}" sibTransId="{3D772F09-BB23-4AD4-BD79-67AE9F4E6975}"/>
    <dgm:cxn modelId="{03D846EF-4E02-4EE6-846F-F0FB809421AD}" srcId="{8F6A76B9-B7FE-4A5A-8988-672B5181BE9A}" destId="{AFC49C84-DBA7-47B5-86D6-8D1DD7F120C7}" srcOrd="0" destOrd="0" parTransId="{EBF36E0B-9577-4F69-978C-40C385617A1A}" sibTransId="{88159938-A195-4F55-B67A-BDE539CF748C}"/>
    <dgm:cxn modelId="{0289CBF8-7E02-46CF-9D41-E32423994A1A}" type="presOf" srcId="{94B56254-A80F-4835-A1C8-B4565FBB52CB}" destId="{D29C3584-9D69-4267-A15F-7A99D1FB7C12}" srcOrd="0" destOrd="0" presId="urn:microsoft.com/office/officeart/2005/8/layout/chevron2"/>
    <dgm:cxn modelId="{947617FD-CF2A-45E9-8E7B-57BADF686DBA}" type="presOf" srcId="{BFAA79F6-C099-44D0-9575-11EC6A50088B}" destId="{D29C3584-9D69-4267-A15F-7A99D1FB7C12}" srcOrd="0" destOrd="2" presId="urn:microsoft.com/office/officeart/2005/8/layout/chevron2"/>
    <dgm:cxn modelId="{1600C2FE-A9F0-411F-9480-079BF3952A99}" srcId="{E28AEB4D-C55F-4FA5-9E26-76C954762A75}" destId="{CDFBA45B-F94F-44C0-92A9-808210F872BE}" srcOrd="1" destOrd="0" parTransId="{D1742D4C-F6FE-462B-AA2B-5780D0AD5BAF}" sibTransId="{EA83BE1F-F2BB-476E-86BB-0DAE03B406B3}"/>
    <dgm:cxn modelId="{E7F9B60E-DAF2-46F4-98A6-92847333D571}" type="presParOf" srcId="{E2B6C0EB-A09D-453E-970D-85D43EFFE806}" destId="{36CAB984-8FFC-47A4-B0CC-8C9C1402242E}" srcOrd="0" destOrd="0" presId="urn:microsoft.com/office/officeart/2005/8/layout/chevron2"/>
    <dgm:cxn modelId="{01895108-42CD-451E-98B6-6766BA59DD55}" type="presParOf" srcId="{36CAB984-8FFC-47A4-B0CC-8C9C1402242E}" destId="{C9014F30-0EFC-4374-A2C7-B70CB14FF092}" srcOrd="0" destOrd="0" presId="urn:microsoft.com/office/officeart/2005/8/layout/chevron2"/>
    <dgm:cxn modelId="{38BD66B1-646A-4B58-B112-ED633BB058F5}" type="presParOf" srcId="{36CAB984-8FFC-47A4-B0CC-8C9C1402242E}" destId="{8E9868DC-D527-4578-B4D6-5C321BDB153A}" srcOrd="1" destOrd="0" presId="urn:microsoft.com/office/officeart/2005/8/layout/chevron2"/>
    <dgm:cxn modelId="{482EFA04-EA8E-4D6C-B1A7-0C7E367F12F4}" type="presParOf" srcId="{E2B6C0EB-A09D-453E-970D-85D43EFFE806}" destId="{51454D81-221A-40C7-A809-6C2200C0184E}" srcOrd="1" destOrd="0" presId="urn:microsoft.com/office/officeart/2005/8/layout/chevron2"/>
    <dgm:cxn modelId="{D5E2B3CC-4B41-41B7-9DC4-45C93828A994}" type="presParOf" srcId="{E2B6C0EB-A09D-453E-970D-85D43EFFE806}" destId="{2593675C-8179-4E76-ABAB-8225EDAC4DD7}" srcOrd="2" destOrd="0" presId="urn:microsoft.com/office/officeart/2005/8/layout/chevron2"/>
    <dgm:cxn modelId="{B9C34979-17E9-4AAA-8A17-D5C81B8B31C4}" type="presParOf" srcId="{2593675C-8179-4E76-ABAB-8225EDAC4DD7}" destId="{0F5FE075-F60D-4BFB-A250-A4FD16C3E808}" srcOrd="0" destOrd="0" presId="urn:microsoft.com/office/officeart/2005/8/layout/chevron2"/>
    <dgm:cxn modelId="{67FDDA5A-5990-4AC0-A812-ECFC58498334}" type="presParOf" srcId="{2593675C-8179-4E76-ABAB-8225EDAC4DD7}" destId="{D262386D-9447-4370-8C4D-E07FE107C2EA}" srcOrd="1" destOrd="0" presId="urn:microsoft.com/office/officeart/2005/8/layout/chevron2"/>
    <dgm:cxn modelId="{089B8DF6-297A-443A-A585-D096707E657D}" type="presParOf" srcId="{E2B6C0EB-A09D-453E-970D-85D43EFFE806}" destId="{33D35630-7335-402F-B245-1028111E8222}" srcOrd="3" destOrd="0" presId="urn:microsoft.com/office/officeart/2005/8/layout/chevron2"/>
    <dgm:cxn modelId="{160DC65A-FCD3-4E8F-95EF-C458701D32B9}" type="presParOf" srcId="{E2B6C0EB-A09D-453E-970D-85D43EFFE806}" destId="{3086526C-D746-4A5B-8816-C08569F232AA}" srcOrd="4" destOrd="0" presId="urn:microsoft.com/office/officeart/2005/8/layout/chevron2"/>
    <dgm:cxn modelId="{72E621D3-90E3-4B13-8DEB-73B7C4748CF4}" type="presParOf" srcId="{3086526C-D746-4A5B-8816-C08569F232AA}" destId="{700981F4-009B-482B-A457-3036E8A8E904}" srcOrd="0" destOrd="0" presId="urn:microsoft.com/office/officeart/2005/8/layout/chevron2"/>
    <dgm:cxn modelId="{08CD6A60-5739-417E-9204-288E05290EEE}" type="presParOf" srcId="{3086526C-D746-4A5B-8816-C08569F232AA}" destId="{D29C3584-9D69-4267-A15F-7A99D1FB7C1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01E249-B353-4D88-9730-C06DF65A3A2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83C3A41-2B3B-49CD-B9CE-82AD026B7309}">
      <dgm:prSet phldrT="[Text]"/>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Assign X &amp; Y Variable</a:t>
          </a:r>
        </a:p>
      </dgm:t>
    </dgm:pt>
    <dgm:pt modelId="{7090882D-2ED5-484F-B2FB-2CCBC5526DDF}" type="parTrans" cxnId="{F220D606-D412-401C-ACEB-DEC1244DCDA5}">
      <dgm:prSet/>
      <dgm:spPr/>
      <dgm:t>
        <a:bodyPr/>
        <a:lstStyle/>
        <a:p>
          <a:endParaRPr lang="en-US">
            <a:latin typeface="Abadi" panose="020B0604020104020204" pitchFamily="34" charset="0"/>
          </a:endParaRPr>
        </a:p>
      </dgm:t>
    </dgm:pt>
    <dgm:pt modelId="{830F8181-2BEB-40AC-BDEF-A0547DB85425}" type="sibTrans" cxnId="{F220D606-D412-401C-ACEB-DEC1244DCDA5}">
      <dgm:prSet/>
      <dgm:spPr/>
      <dgm:t>
        <a:bodyPr/>
        <a:lstStyle/>
        <a:p>
          <a:endParaRPr lang="en-US">
            <a:latin typeface="Abadi" panose="020B0604020104020204" pitchFamily="34" charset="0"/>
          </a:endParaRPr>
        </a:p>
      </dgm:t>
    </dgm:pt>
    <dgm:pt modelId="{CF5966C6-F7A7-4873-863E-7BEBBF104231}">
      <dgm:prSet phldrT="[Text]"/>
      <dgm:spPr/>
      <dgm:t>
        <a:bodyPr/>
        <a:lstStyle/>
        <a:p>
          <a:r>
            <a:rPr lang="en-US" dirty="0">
              <a:latin typeface="Abadi" panose="020B0604020104020204" pitchFamily="34" charset="0"/>
            </a:rPr>
            <a:t>NumPy array to add class column and assign as Y variable</a:t>
          </a:r>
        </a:p>
      </dgm:t>
    </dgm:pt>
    <dgm:pt modelId="{437827F9-5AF3-4847-B802-2AA5F0BA1818}" type="parTrans" cxnId="{C2BEA17F-FF2E-491B-9C53-479EE1F36F5D}">
      <dgm:prSet/>
      <dgm:spPr/>
      <dgm:t>
        <a:bodyPr/>
        <a:lstStyle/>
        <a:p>
          <a:endParaRPr lang="en-US">
            <a:latin typeface="Abadi" panose="020B0604020104020204" pitchFamily="34" charset="0"/>
          </a:endParaRPr>
        </a:p>
      </dgm:t>
    </dgm:pt>
    <dgm:pt modelId="{A3A96E99-ED26-4622-9EF6-0EB789130333}" type="sibTrans" cxnId="{C2BEA17F-FF2E-491B-9C53-479EE1F36F5D}">
      <dgm:prSet/>
      <dgm:spPr/>
      <dgm:t>
        <a:bodyPr/>
        <a:lstStyle/>
        <a:p>
          <a:endParaRPr lang="en-US">
            <a:latin typeface="Abadi" panose="020B0604020104020204" pitchFamily="34" charset="0"/>
          </a:endParaRPr>
        </a:p>
      </dgm:t>
    </dgm:pt>
    <dgm:pt modelId="{1296F4F3-B3E4-4624-AE7D-6D3ED8C236AC}">
      <dgm:prSet phldrT="[Text]"/>
      <dgm:spPr/>
      <dgm:t>
        <a:bodyPr/>
        <a:lstStyle/>
        <a:p>
          <a:r>
            <a:rPr lang="en-US" dirty="0">
              <a:latin typeface="Abadi" panose="020B0604020104020204" pitchFamily="34" charset="0"/>
            </a:rPr>
            <a:t>Standardized data in X and reassigned X variable using transform()</a:t>
          </a:r>
        </a:p>
      </dgm:t>
    </dgm:pt>
    <dgm:pt modelId="{AB3CAC8E-DE45-4ACF-91A6-F63C9A7A3E3F}" type="parTrans" cxnId="{B9509AD5-77F9-44F2-963E-70E05F180798}">
      <dgm:prSet/>
      <dgm:spPr/>
      <dgm:t>
        <a:bodyPr/>
        <a:lstStyle/>
        <a:p>
          <a:endParaRPr lang="en-US">
            <a:latin typeface="Abadi" panose="020B0604020104020204" pitchFamily="34" charset="0"/>
          </a:endParaRPr>
        </a:p>
      </dgm:t>
    </dgm:pt>
    <dgm:pt modelId="{964397C5-562E-4CB4-8F25-F587343E59D3}" type="sibTrans" cxnId="{B9509AD5-77F9-44F2-963E-70E05F180798}">
      <dgm:prSet/>
      <dgm:spPr/>
      <dgm:t>
        <a:bodyPr/>
        <a:lstStyle/>
        <a:p>
          <a:endParaRPr lang="en-US">
            <a:latin typeface="Abadi" panose="020B0604020104020204" pitchFamily="34" charset="0"/>
          </a:endParaRPr>
        </a:p>
      </dgm:t>
    </dgm:pt>
    <dgm:pt modelId="{026CD5AA-CBB0-47BC-99B5-0F799F391B4C}">
      <dgm:prSet phldrT="[Text]"/>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Split Data</a:t>
          </a:r>
        </a:p>
      </dgm:t>
    </dgm:pt>
    <dgm:pt modelId="{0F0D7F9F-9D7C-452B-8989-76F5D76FD456}" type="parTrans" cxnId="{947326A3-F3BB-40CE-83EA-CEA1D00B87DE}">
      <dgm:prSet/>
      <dgm:spPr/>
      <dgm:t>
        <a:bodyPr/>
        <a:lstStyle/>
        <a:p>
          <a:endParaRPr lang="en-US">
            <a:latin typeface="Abadi" panose="020B0604020104020204" pitchFamily="34" charset="0"/>
          </a:endParaRPr>
        </a:p>
      </dgm:t>
    </dgm:pt>
    <dgm:pt modelId="{257BC072-EFF1-41A6-889A-7F843B3DA2A7}" type="sibTrans" cxnId="{947326A3-F3BB-40CE-83EA-CEA1D00B87DE}">
      <dgm:prSet/>
      <dgm:spPr/>
      <dgm:t>
        <a:bodyPr/>
        <a:lstStyle/>
        <a:p>
          <a:endParaRPr lang="en-US">
            <a:latin typeface="Abadi" panose="020B0604020104020204" pitchFamily="34" charset="0"/>
          </a:endParaRPr>
        </a:p>
      </dgm:t>
    </dgm:pt>
    <dgm:pt modelId="{E6119101-E58F-4F4E-A86E-E29D42D67482}">
      <dgm:prSet phldrT="[Text]"/>
      <dgm:spPr/>
      <dgm:t>
        <a:bodyPr/>
        <a:lstStyle/>
        <a:p>
          <a:r>
            <a:rPr lang="en-US" dirty="0">
              <a:latin typeface="Abadi" panose="020B0604020104020204" pitchFamily="34" charset="0"/>
            </a:rPr>
            <a:t>Split data into train &amp; test dataset</a:t>
          </a:r>
        </a:p>
      </dgm:t>
    </dgm:pt>
    <dgm:pt modelId="{21E0766C-C08F-467C-90C0-86889A6681B5}" type="parTrans" cxnId="{8A411AEE-8B84-42B9-803C-880C0D61B9A3}">
      <dgm:prSet/>
      <dgm:spPr/>
      <dgm:t>
        <a:bodyPr/>
        <a:lstStyle/>
        <a:p>
          <a:endParaRPr lang="en-US">
            <a:latin typeface="Abadi" panose="020B0604020104020204" pitchFamily="34" charset="0"/>
          </a:endParaRPr>
        </a:p>
      </dgm:t>
    </dgm:pt>
    <dgm:pt modelId="{1C6FB52A-2245-4235-888D-CB91009CF216}" type="sibTrans" cxnId="{8A411AEE-8B84-42B9-803C-880C0D61B9A3}">
      <dgm:prSet/>
      <dgm:spPr/>
      <dgm:t>
        <a:bodyPr/>
        <a:lstStyle/>
        <a:p>
          <a:endParaRPr lang="en-US">
            <a:latin typeface="Abadi" panose="020B0604020104020204" pitchFamily="34" charset="0"/>
          </a:endParaRPr>
        </a:p>
      </dgm:t>
    </dgm:pt>
    <dgm:pt modelId="{D204077A-BE23-433E-86EB-26A7A5F73B71}">
      <dgm:prSet phldrT="[Text]"/>
      <dgm:spPr/>
      <dgm:t>
        <a:bodyPr/>
        <a:lstStyle/>
        <a:p>
          <a:r>
            <a:rPr lang="en-US" dirty="0">
              <a:latin typeface="Abadi" panose="020B0604020104020204" pitchFamily="34" charset="0"/>
            </a:rPr>
            <a:t>80% train data, 20% test data (18 test samples)</a:t>
          </a:r>
        </a:p>
      </dgm:t>
    </dgm:pt>
    <dgm:pt modelId="{517F65EA-943B-4D15-AA30-3E646BA88C80}" type="parTrans" cxnId="{8F982630-5795-405A-978D-3A8669BF95A3}">
      <dgm:prSet/>
      <dgm:spPr/>
      <dgm:t>
        <a:bodyPr/>
        <a:lstStyle/>
        <a:p>
          <a:endParaRPr lang="en-US">
            <a:latin typeface="Abadi" panose="020B0604020104020204" pitchFamily="34" charset="0"/>
          </a:endParaRPr>
        </a:p>
      </dgm:t>
    </dgm:pt>
    <dgm:pt modelId="{DBE73A55-A28F-4DBA-ADA9-244EA0E902C6}" type="sibTrans" cxnId="{8F982630-5795-405A-978D-3A8669BF95A3}">
      <dgm:prSet/>
      <dgm:spPr/>
      <dgm:t>
        <a:bodyPr/>
        <a:lstStyle/>
        <a:p>
          <a:endParaRPr lang="en-US">
            <a:latin typeface="Abadi" panose="020B0604020104020204" pitchFamily="34" charset="0"/>
          </a:endParaRPr>
        </a:p>
      </dgm:t>
    </dgm:pt>
    <dgm:pt modelId="{E8388DF9-6817-4551-BFB0-EAC103517C6A}">
      <dgm:prSet phldrT="[Text]"/>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Logistic Regression</a:t>
          </a:r>
        </a:p>
      </dgm:t>
    </dgm:pt>
    <dgm:pt modelId="{BD195E5F-917E-4686-85EF-833217CB7FFF}" type="parTrans" cxnId="{55644970-3D23-4934-BAC5-D134542124B9}">
      <dgm:prSet/>
      <dgm:spPr/>
      <dgm:t>
        <a:bodyPr/>
        <a:lstStyle/>
        <a:p>
          <a:endParaRPr lang="en-US">
            <a:latin typeface="Abadi" panose="020B0604020104020204" pitchFamily="34" charset="0"/>
          </a:endParaRPr>
        </a:p>
      </dgm:t>
    </dgm:pt>
    <dgm:pt modelId="{1FA314A0-9C68-423B-87F6-5279E899DA69}" type="sibTrans" cxnId="{55644970-3D23-4934-BAC5-D134542124B9}">
      <dgm:prSet/>
      <dgm:spPr/>
      <dgm:t>
        <a:bodyPr/>
        <a:lstStyle/>
        <a:p>
          <a:endParaRPr lang="en-US">
            <a:latin typeface="Abadi" panose="020B0604020104020204" pitchFamily="34" charset="0"/>
          </a:endParaRPr>
        </a:p>
      </dgm:t>
    </dgm:pt>
    <dgm:pt modelId="{E1304A88-81F4-4EE9-816B-2E9FA89BB884}">
      <dgm:prSet phldrT="[Text]"/>
      <dgm:spPr/>
      <dgm:t>
        <a:bodyPr/>
        <a:lstStyle/>
        <a:p>
          <a:r>
            <a:rPr lang="en-US" dirty="0" err="1">
              <a:latin typeface="Abadi" panose="020B0604020104020204" pitchFamily="34" charset="0"/>
            </a:rPr>
            <a:t>LogisticRegression</a:t>
          </a:r>
          <a:r>
            <a:rPr lang="en-US" dirty="0">
              <a:latin typeface="Abadi" panose="020B0604020104020204" pitchFamily="34" charset="0"/>
            </a:rPr>
            <a:t>() function used on train data</a:t>
          </a:r>
        </a:p>
      </dgm:t>
    </dgm:pt>
    <dgm:pt modelId="{3A76E5CE-D017-493D-9942-839E0542D0AA}" type="parTrans" cxnId="{58D7CAED-8AE7-4A2E-952D-583571A6BDA8}">
      <dgm:prSet/>
      <dgm:spPr/>
      <dgm:t>
        <a:bodyPr/>
        <a:lstStyle/>
        <a:p>
          <a:endParaRPr lang="en-US">
            <a:latin typeface="Abadi" panose="020B0604020104020204" pitchFamily="34" charset="0"/>
          </a:endParaRPr>
        </a:p>
      </dgm:t>
    </dgm:pt>
    <dgm:pt modelId="{4078EDA4-F704-4346-97DB-9A9EA3AEE353}" type="sibTrans" cxnId="{58D7CAED-8AE7-4A2E-952D-583571A6BDA8}">
      <dgm:prSet/>
      <dgm:spPr/>
      <dgm:t>
        <a:bodyPr/>
        <a:lstStyle/>
        <a:p>
          <a:endParaRPr lang="en-US">
            <a:latin typeface="Abadi" panose="020B0604020104020204" pitchFamily="34" charset="0"/>
          </a:endParaRPr>
        </a:p>
      </dgm:t>
    </dgm:pt>
    <dgm:pt modelId="{AE7C316B-933D-40D5-B8BF-0DB057F9A383}">
      <dgm:prSet phldrT="[Text]"/>
      <dgm:spPr/>
      <dgm:t>
        <a:bodyPr/>
        <a:lstStyle/>
        <a:p>
          <a:r>
            <a:rPr lang="en-US" dirty="0">
              <a:latin typeface="Abadi" panose="020B0604020104020204" pitchFamily="34" charset="0"/>
            </a:rPr>
            <a:t>training data accuracy determined using </a:t>
          </a:r>
          <a:r>
            <a:rPr lang="en-US" dirty="0" err="1">
              <a:latin typeface="Abadi" panose="020B0604020104020204" pitchFamily="34" charset="0"/>
            </a:rPr>
            <a:t>best_params</a:t>
          </a:r>
          <a:r>
            <a:rPr lang="en-US" dirty="0">
              <a:latin typeface="Abadi" panose="020B0604020104020204" pitchFamily="34" charset="0"/>
            </a:rPr>
            <a:t>_, &amp; </a:t>
          </a:r>
          <a:r>
            <a:rPr lang="en-US" dirty="0" err="1">
              <a:latin typeface="Abadi" panose="020B0604020104020204" pitchFamily="34" charset="0"/>
            </a:rPr>
            <a:t>best_score</a:t>
          </a:r>
          <a:r>
            <a:rPr lang="en-US" dirty="0">
              <a:latin typeface="Abadi" panose="020B0604020104020204" pitchFamily="34" charset="0"/>
            </a:rPr>
            <a:t>_, functions</a:t>
          </a:r>
        </a:p>
      </dgm:t>
    </dgm:pt>
    <dgm:pt modelId="{7982ACA4-9BA9-48F9-814E-2C71869B01F9}" type="parTrans" cxnId="{3A4699FE-7482-4C8E-9F52-4067E05212A8}">
      <dgm:prSet/>
      <dgm:spPr/>
      <dgm:t>
        <a:bodyPr/>
        <a:lstStyle/>
        <a:p>
          <a:endParaRPr lang="en-US">
            <a:latin typeface="Abadi" panose="020B0604020104020204" pitchFamily="34" charset="0"/>
          </a:endParaRPr>
        </a:p>
      </dgm:t>
    </dgm:pt>
    <dgm:pt modelId="{77B127F1-59FF-444D-AFAD-D22BE086FE7E}" type="sibTrans" cxnId="{3A4699FE-7482-4C8E-9F52-4067E05212A8}">
      <dgm:prSet/>
      <dgm:spPr/>
      <dgm:t>
        <a:bodyPr/>
        <a:lstStyle/>
        <a:p>
          <a:endParaRPr lang="en-US">
            <a:latin typeface="Abadi" panose="020B0604020104020204" pitchFamily="34" charset="0"/>
          </a:endParaRPr>
        </a:p>
      </dgm:t>
    </dgm:pt>
    <dgm:pt modelId="{5972C549-6F02-443E-AB95-9FC83B82F9D8}">
      <dgm:prSet phldrT="[Text]"/>
      <dgm:spPr/>
      <dgm:t>
        <a:bodyPr/>
        <a:lstStyle/>
        <a:p>
          <a:r>
            <a:rPr lang="en-US" dirty="0">
              <a:latin typeface="Abadi" panose="020B0604020104020204" pitchFamily="34" charset="0"/>
            </a:rPr>
            <a:t>score() used to determine test data accuracy</a:t>
          </a:r>
        </a:p>
      </dgm:t>
    </dgm:pt>
    <dgm:pt modelId="{D753A584-F60E-4BA4-82F4-E71DC54150D8}" type="parTrans" cxnId="{6376FCA9-65A7-45B1-9D0F-D6644A1A046F}">
      <dgm:prSet/>
      <dgm:spPr/>
      <dgm:t>
        <a:bodyPr/>
        <a:lstStyle/>
        <a:p>
          <a:endParaRPr lang="en-US">
            <a:latin typeface="Abadi" panose="020B0604020104020204" pitchFamily="34" charset="0"/>
          </a:endParaRPr>
        </a:p>
      </dgm:t>
    </dgm:pt>
    <dgm:pt modelId="{5E4CE282-04B5-4E4D-A398-99B885DDDA5D}" type="sibTrans" cxnId="{6376FCA9-65A7-45B1-9D0F-D6644A1A046F}">
      <dgm:prSet/>
      <dgm:spPr/>
      <dgm:t>
        <a:bodyPr/>
        <a:lstStyle/>
        <a:p>
          <a:endParaRPr lang="en-US">
            <a:latin typeface="Abadi" panose="020B0604020104020204" pitchFamily="34" charset="0"/>
          </a:endParaRPr>
        </a:p>
      </dgm:t>
    </dgm:pt>
    <dgm:pt modelId="{A8B21241-50D7-4B07-9124-733516637BB5}">
      <dgm:prSet phldrT="[Text]"/>
      <dgm:spPr>
        <a:solidFill>
          <a:srgbClr val="0B49CB"/>
        </a:solidFill>
      </dgm:spPr>
      <dgm:t>
        <a:bodyPr/>
        <a:lstStyle/>
        <a:p>
          <a:pPr>
            <a:buFont typeface="+mj-lt"/>
            <a:buAutoNum type="arabicPeriod"/>
          </a:pPr>
          <a:r>
            <a:rPr lang="en-US" b="1" dirty="0">
              <a:effectLst>
                <a:outerShdw blurRad="38100" dist="38100" dir="2700000" algn="tl">
                  <a:srgbClr val="000000">
                    <a:alpha val="43137"/>
                  </a:srgbClr>
                </a:outerShdw>
              </a:effectLst>
              <a:latin typeface="Abadi" panose="020B0604020104020204" pitchFamily="34" charset="0"/>
            </a:rPr>
            <a:t>Support Vector Machine</a:t>
          </a:r>
        </a:p>
      </dgm:t>
    </dgm:pt>
    <dgm:pt modelId="{7C4F42E6-24C6-4222-8EB0-7EEBDBB664CC}" type="parTrans" cxnId="{E72B26E1-C839-4B4A-B25C-C6EEEE4985B3}">
      <dgm:prSet/>
      <dgm:spPr/>
      <dgm:t>
        <a:bodyPr/>
        <a:lstStyle/>
        <a:p>
          <a:endParaRPr lang="en-US">
            <a:latin typeface="Abadi" panose="020B0604020104020204" pitchFamily="34" charset="0"/>
          </a:endParaRPr>
        </a:p>
      </dgm:t>
    </dgm:pt>
    <dgm:pt modelId="{BAB6E742-67D0-4317-A7AB-8ECB233E3E41}" type="sibTrans" cxnId="{E72B26E1-C839-4B4A-B25C-C6EEEE4985B3}">
      <dgm:prSet/>
      <dgm:spPr/>
      <dgm:t>
        <a:bodyPr/>
        <a:lstStyle/>
        <a:p>
          <a:endParaRPr lang="en-US">
            <a:latin typeface="Abadi" panose="020B0604020104020204" pitchFamily="34" charset="0"/>
          </a:endParaRPr>
        </a:p>
      </dgm:t>
    </dgm:pt>
    <dgm:pt modelId="{19F46B62-F1A8-4723-A6AB-D0F35CF78FD6}">
      <dgm:prSet phldrT="[Text]"/>
      <dgm:spPr/>
      <dgm:t>
        <a:bodyPr/>
        <a:lstStyle/>
        <a:p>
          <a:r>
            <a:rPr lang="en-US" dirty="0">
              <a:latin typeface="Abadi" panose="020B0604020104020204" pitchFamily="34" charset="0"/>
            </a:rPr>
            <a:t>confusion matrix applied to test data set to determine false positives</a:t>
          </a:r>
        </a:p>
      </dgm:t>
    </dgm:pt>
    <dgm:pt modelId="{2C1A2F17-A84A-452B-A6E8-33BBD72D5F14}" type="parTrans" cxnId="{D108D9A9-384E-491E-91EA-739DA9E67939}">
      <dgm:prSet/>
      <dgm:spPr/>
      <dgm:t>
        <a:bodyPr/>
        <a:lstStyle/>
        <a:p>
          <a:endParaRPr lang="en-US">
            <a:latin typeface="Abadi" panose="020B0604020104020204" pitchFamily="34" charset="0"/>
          </a:endParaRPr>
        </a:p>
      </dgm:t>
    </dgm:pt>
    <dgm:pt modelId="{1026ED30-2303-48A9-8FD4-554B8C459B9F}" type="sibTrans" cxnId="{D108D9A9-384E-491E-91EA-739DA9E67939}">
      <dgm:prSet/>
      <dgm:spPr/>
      <dgm:t>
        <a:bodyPr/>
        <a:lstStyle/>
        <a:p>
          <a:endParaRPr lang="en-US">
            <a:latin typeface="Abadi" panose="020B0604020104020204" pitchFamily="34" charset="0"/>
          </a:endParaRPr>
        </a:p>
      </dgm:t>
    </dgm:pt>
    <dgm:pt modelId="{33CF3D64-3399-439F-8FC7-36803ACC1BA7}">
      <dgm:prSet phldrT="[Text]"/>
      <dgm:spPr/>
      <dgm:t>
        <a:bodyPr/>
        <a:lstStyle/>
        <a:p>
          <a:r>
            <a:rPr lang="en-US" dirty="0">
              <a:latin typeface="Abadi" panose="020B0604020104020204" pitchFamily="34" charset="0"/>
            </a:rPr>
            <a:t>SVC() function used on train data</a:t>
          </a:r>
        </a:p>
      </dgm:t>
    </dgm:pt>
    <dgm:pt modelId="{F6107D23-3759-4418-A874-774069D2A080}" type="parTrans" cxnId="{8CF7B765-3E88-4B48-8477-B086BA5AE8A4}">
      <dgm:prSet/>
      <dgm:spPr/>
      <dgm:t>
        <a:bodyPr/>
        <a:lstStyle/>
        <a:p>
          <a:endParaRPr lang="en-US">
            <a:latin typeface="Abadi" panose="020B0604020104020204" pitchFamily="34" charset="0"/>
          </a:endParaRPr>
        </a:p>
      </dgm:t>
    </dgm:pt>
    <dgm:pt modelId="{8A8605C4-F11F-452D-B9E2-73547C5C1CA6}" type="sibTrans" cxnId="{8CF7B765-3E88-4B48-8477-B086BA5AE8A4}">
      <dgm:prSet/>
      <dgm:spPr/>
      <dgm:t>
        <a:bodyPr/>
        <a:lstStyle/>
        <a:p>
          <a:endParaRPr lang="en-US">
            <a:latin typeface="Abadi" panose="020B0604020104020204" pitchFamily="34" charset="0"/>
          </a:endParaRPr>
        </a:p>
      </dgm:t>
    </dgm:pt>
    <dgm:pt modelId="{BF3286B2-F4F6-47A1-81F8-079EF3E75936}">
      <dgm:prSet phldrT="[Text]"/>
      <dgm:spPr/>
      <dgm:t>
        <a:bodyPr/>
        <a:lstStyle/>
        <a:p>
          <a:r>
            <a:rPr lang="en-US" dirty="0">
              <a:latin typeface="Abadi" panose="020B0604020104020204" pitchFamily="34" charset="0"/>
            </a:rPr>
            <a:t>training data accuracy determined using </a:t>
          </a:r>
          <a:r>
            <a:rPr lang="en-US" dirty="0" err="1">
              <a:latin typeface="Abadi" panose="020B0604020104020204" pitchFamily="34" charset="0"/>
            </a:rPr>
            <a:t>best_params</a:t>
          </a:r>
          <a:r>
            <a:rPr lang="en-US" dirty="0">
              <a:latin typeface="Abadi" panose="020B0604020104020204" pitchFamily="34" charset="0"/>
            </a:rPr>
            <a:t>_, &amp; </a:t>
          </a:r>
          <a:r>
            <a:rPr lang="en-US" dirty="0" err="1">
              <a:latin typeface="Abadi" panose="020B0604020104020204" pitchFamily="34" charset="0"/>
            </a:rPr>
            <a:t>best_score</a:t>
          </a:r>
          <a:r>
            <a:rPr lang="en-US" dirty="0">
              <a:latin typeface="Abadi" panose="020B0604020104020204" pitchFamily="34" charset="0"/>
            </a:rPr>
            <a:t>_, functions</a:t>
          </a:r>
        </a:p>
      </dgm:t>
    </dgm:pt>
    <dgm:pt modelId="{42DC117C-E319-4668-8E47-E9F890586E8A}" type="parTrans" cxnId="{672B0815-77B3-4688-8B78-6D81C3F6F03D}">
      <dgm:prSet/>
      <dgm:spPr/>
      <dgm:t>
        <a:bodyPr/>
        <a:lstStyle/>
        <a:p>
          <a:endParaRPr lang="en-US">
            <a:latin typeface="Abadi" panose="020B0604020104020204" pitchFamily="34" charset="0"/>
          </a:endParaRPr>
        </a:p>
      </dgm:t>
    </dgm:pt>
    <dgm:pt modelId="{2A492043-9131-425F-B3B9-581F214B28DF}" type="sibTrans" cxnId="{672B0815-77B3-4688-8B78-6D81C3F6F03D}">
      <dgm:prSet/>
      <dgm:spPr/>
      <dgm:t>
        <a:bodyPr/>
        <a:lstStyle/>
        <a:p>
          <a:endParaRPr lang="en-US">
            <a:latin typeface="Abadi" panose="020B0604020104020204" pitchFamily="34" charset="0"/>
          </a:endParaRPr>
        </a:p>
      </dgm:t>
    </dgm:pt>
    <dgm:pt modelId="{65B73DBE-62B5-4E79-90B8-DE42E1488047}">
      <dgm:prSet phldrT="[Text]"/>
      <dgm:spPr/>
      <dgm:t>
        <a:bodyPr/>
        <a:lstStyle/>
        <a:p>
          <a:r>
            <a:rPr lang="en-US" dirty="0">
              <a:latin typeface="Abadi" panose="020B0604020104020204" pitchFamily="34" charset="0"/>
            </a:rPr>
            <a:t>score() used to determine test data accuracy</a:t>
          </a:r>
        </a:p>
      </dgm:t>
    </dgm:pt>
    <dgm:pt modelId="{B22994E7-60C3-4B86-95AB-3DA160C28160}" type="parTrans" cxnId="{4FF1A8A3-6D9C-487C-9F15-E843C2DA7E43}">
      <dgm:prSet/>
      <dgm:spPr/>
      <dgm:t>
        <a:bodyPr/>
        <a:lstStyle/>
        <a:p>
          <a:endParaRPr lang="en-US">
            <a:latin typeface="Abadi" panose="020B0604020104020204" pitchFamily="34" charset="0"/>
          </a:endParaRPr>
        </a:p>
      </dgm:t>
    </dgm:pt>
    <dgm:pt modelId="{9C5F432D-0590-4897-9422-5107E82FAC93}" type="sibTrans" cxnId="{4FF1A8A3-6D9C-487C-9F15-E843C2DA7E43}">
      <dgm:prSet/>
      <dgm:spPr/>
      <dgm:t>
        <a:bodyPr/>
        <a:lstStyle/>
        <a:p>
          <a:endParaRPr lang="en-US">
            <a:latin typeface="Abadi" panose="020B0604020104020204" pitchFamily="34" charset="0"/>
          </a:endParaRPr>
        </a:p>
      </dgm:t>
    </dgm:pt>
    <dgm:pt modelId="{E79E5316-CCB6-41B7-9100-E6B366E255D3}">
      <dgm:prSet phldrT="[Text]"/>
      <dgm:spPr/>
      <dgm:t>
        <a:bodyPr/>
        <a:lstStyle/>
        <a:p>
          <a:r>
            <a:rPr lang="en-US" dirty="0">
              <a:latin typeface="Abadi" panose="020B0604020104020204" pitchFamily="34" charset="0"/>
            </a:rPr>
            <a:t>confusion matrix applied to test data set to determine false positives</a:t>
          </a:r>
        </a:p>
      </dgm:t>
    </dgm:pt>
    <dgm:pt modelId="{93A6AE87-1CC5-45C7-8E2B-D5BB506C7BA1}" type="parTrans" cxnId="{F24A7CBF-1F93-4147-AE2F-B4B6643B6A36}">
      <dgm:prSet/>
      <dgm:spPr/>
      <dgm:t>
        <a:bodyPr/>
        <a:lstStyle/>
        <a:p>
          <a:endParaRPr lang="en-US">
            <a:latin typeface="Abadi" panose="020B0604020104020204" pitchFamily="34" charset="0"/>
          </a:endParaRPr>
        </a:p>
      </dgm:t>
    </dgm:pt>
    <dgm:pt modelId="{C5D85B8D-E7F8-4377-804F-FA7689134785}" type="sibTrans" cxnId="{F24A7CBF-1F93-4147-AE2F-B4B6643B6A36}">
      <dgm:prSet/>
      <dgm:spPr/>
      <dgm:t>
        <a:bodyPr/>
        <a:lstStyle/>
        <a:p>
          <a:endParaRPr lang="en-US">
            <a:latin typeface="Abadi" panose="020B0604020104020204" pitchFamily="34" charset="0"/>
          </a:endParaRPr>
        </a:p>
      </dgm:t>
    </dgm:pt>
    <dgm:pt modelId="{A9EE9F6F-7CEC-4677-AF85-F2515D1EF59C}">
      <dgm:prSet phldrT="[Text]"/>
      <dgm:spPr/>
      <dgm:t>
        <a:bodyPr/>
        <a:lstStyle/>
        <a:p>
          <a:r>
            <a:rPr lang="en-US" dirty="0" err="1">
              <a:latin typeface="Abadi" panose="020B0604020104020204" pitchFamily="34" charset="0"/>
            </a:rPr>
            <a:t>DecisionTreeClassifier</a:t>
          </a:r>
          <a:r>
            <a:rPr lang="en-US" dirty="0">
              <a:latin typeface="Abadi" panose="020B0604020104020204" pitchFamily="34" charset="0"/>
            </a:rPr>
            <a:t>() function used on train data</a:t>
          </a:r>
        </a:p>
      </dgm:t>
    </dgm:pt>
    <dgm:pt modelId="{97D59A9C-2FB8-4E0D-9B14-CD72448BE3FB}" type="parTrans" cxnId="{DDE74D33-BE20-4D3F-A4C4-AB4872955517}">
      <dgm:prSet/>
      <dgm:spPr/>
      <dgm:t>
        <a:bodyPr/>
        <a:lstStyle/>
        <a:p>
          <a:endParaRPr lang="en-US">
            <a:latin typeface="Abadi" panose="020B0604020104020204" pitchFamily="34" charset="0"/>
          </a:endParaRPr>
        </a:p>
      </dgm:t>
    </dgm:pt>
    <dgm:pt modelId="{707224BB-83C0-4DC6-A6E7-4EAA444DE152}" type="sibTrans" cxnId="{DDE74D33-BE20-4D3F-A4C4-AB4872955517}">
      <dgm:prSet/>
      <dgm:spPr/>
      <dgm:t>
        <a:bodyPr/>
        <a:lstStyle/>
        <a:p>
          <a:endParaRPr lang="en-US">
            <a:latin typeface="Abadi" panose="020B0604020104020204" pitchFamily="34" charset="0"/>
          </a:endParaRPr>
        </a:p>
      </dgm:t>
    </dgm:pt>
    <dgm:pt modelId="{ADD95C24-9CBC-47BC-94A8-D31A00669E07}">
      <dgm:prSet phldrT="[Text]"/>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Decision Tree</a:t>
          </a:r>
        </a:p>
      </dgm:t>
    </dgm:pt>
    <dgm:pt modelId="{B2D794B1-B74D-4C4C-9060-787FFF06AA2E}" type="parTrans" cxnId="{83F834DB-F8B5-49AA-8E0D-B18C2810E67F}">
      <dgm:prSet/>
      <dgm:spPr/>
      <dgm:t>
        <a:bodyPr/>
        <a:lstStyle/>
        <a:p>
          <a:endParaRPr lang="en-US">
            <a:latin typeface="Abadi" panose="020B0604020104020204" pitchFamily="34" charset="0"/>
          </a:endParaRPr>
        </a:p>
      </dgm:t>
    </dgm:pt>
    <dgm:pt modelId="{F83034FC-14F6-4CA3-B744-268B5FD95CC1}" type="sibTrans" cxnId="{83F834DB-F8B5-49AA-8E0D-B18C2810E67F}">
      <dgm:prSet/>
      <dgm:spPr/>
      <dgm:t>
        <a:bodyPr/>
        <a:lstStyle/>
        <a:p>
          <a:endParaRPr lang="en-US">
            <a:latin typeface="Abadi" panose="020B0604020104020204" pitchFamily="34" charset="0"/>
          </a:endParaRPr>
        </a:p>
      </dgm:t>
    </dgm:pt>
    <dgm:pt modelId="{D2471F1E-D3F6-45F6-BE54-4CEE737158F6}">
      <dgm:prSet phldrT="[Text]"/>
      <dgm:spPr/>
      <dgm:t>
        <a:bodyPr/>
        <a:lstStyle/>
        <a:p>
          <a:r>
            <a:rPr lang="en-US" dirty="0">
              <a:latin typeface="Abadi" panose="020B0604020104020204" pitchFamily="34" charset="0"/>
            </a:rPr>
            <a:t>training data accuracy determined using </a:t>
          </a:r>
          <a:r>
            <a:rPr lang="en-US" dirty="0" err="1">
              <a:latin typeface="Abadi" panose="020B0604020104020204" pitchFamily="34" charset="0"/>
            </a:rPr>
            <a:t>best_params</a:t>
          </a:r>
          <a:r>
            <a:rPr lang="en-US" dirty="0">
              <a:latin typeface="Abadi" panose="020B0604020104020204" pitchFamily="34" charset="0"/>
            </a:rPr>
            <a:t>_, &amp; </a:t>
          </a:r>
          <a:r>
            <a:rPr lang="en-US" dirty="0" err="1">
              <a:latin typeface="Abadi" panose="020B0604020104020204" pitchFamily="34" charset="0"/>
            </a:rPr>
            <a:t>best_score</a:t>
          </a:r>
          <a:r>
            <a:rPr lang="en-US" dirty="0">
              <a:latin typeface="Abadi" panose="020B0604020104020204" pitchFamily="34" charset="0"/>
            </a:rPr>
            <a:t>_, functions</a:t>
          </a:r>
        </a:p>
      </dgm:t>
    </dgm:pt>
    <dgm:pt modelId="{0D9B1F5A-D2A1-4562-A7CE-0C277F475D72}" type="parTrans" cxnId="{DB5E42FE-9D9D-4651-887D-8E9700E4D09D}">
      <dgm:prSet/>
      <dgm:spPr/>
      <dgm:t>
        <a:bodyPr/>
        <a:lstStyle/>
        <a:p>
          <a:endParaRPr lang="en-US">
            <a:latin typeface="Abadi" panose="020B0604020104020204" pitchFamily="34" charset="0"/>
          </a:endParaRPr>
        </a:p>
      </dgm:t>
    </dgm:pt>
    <dgm:pt modelId="{0F3877CE-6F43-4F54-BF09-3EA48769E3EA}" type="sibTrans" cxnId="{DB5E42FE-9D9D-4651-887D-8E9700E4D09D}">
      <dgm:prSet/>
      <dgm:spPr/>
      <dgm:t>
        <a:bodyPr/>
        <a:lstStyle/>
        <a:p>
          <a:endParaRPr lang="en-US">
            <a:latin typeface="Abadi" panose="020B0604020104020204" pitchFamily="34" charset="0"/>
          </a:endParaRPr>
        </a:p>
      </dgm:t>
    </dgm:pt>
    <dgm:pt modelId="{B1EBE8C4-3E03-4478-984E-170FD1E67B09}">
      <dgm:prSet phldrT="[Text]"/>
      <dgm:spPr/>
      <dgm:t>
        <a:bodyPr/>
        <a:lstStyle/>
        <a:p>
          <a:r>
            <a:rPr lang="en-US" dirty="0">
              <a:latin typeface="Abadi" panose="020B0604020104020204" pitchFamily="34" charset="0"/>
            </a:rPr>
            <a:t>score() used to determine test data accuracy</a:t>
          </a:r>
        </a:p>
      </dgm:t>
    </dgm:pt>
    <dgm:pt modelId="{6D2A71A3-0E6B-483E-B13B-AC1BAA67DF5C}" type="parTrans" cxnId="{C07F80AC-72B6-40DE-A184-E5FCF79AC792}">
      <dgm:prSet/>
      <dgm:spPr/>
      <dgm:t>
        <a:bodyPr/>
        <a:lstStyle/>
        <a:p>
          <a:endParaRPr lang="en-US">
            <a:latin typeface="Abadi" panose="020B0604020104020204" pitchFamily="34" charset="0"/>
          </a:endParaRPr>
        </a:p>
      </dgm:t>
    </dgm:pt>
    <dgm:pt modelId="{6CA70825-8DE4-4D20-8556-8A55DCE18FA6}" type="sibTrans" cxnId="{C07F80AC-72B6-40DE-A184-E5FCF79AC792}">
      <dgm:prSet/>
      <dgm:spPr/>
      <dgm:t>
        <a:bodyPr/>
        <a:lstStyle/>
        <a:p>
          <a:endParaRPr lang="en-US">
            <a:latin typeface="Abadi" panose="020B0604020104020204" pitchFamily="34" charset="0"/>
          </a:endParaRPr>
        </a:p>
      </dgm:t>
    </dgm:pt>
    <dgm:pt modelId="{6B5AF933-591D-458A-B237-D9C0B58BB0B1}">
      <dgm:prSet phldrT="[Text]"/>
      <dgm:spPr/>
      <dgm:t>
        <a:bodyPr/>
        <a:lstStyle/>
        <a:p>
          <a:r>
            <a:rPr lang="en-US" dirty="0">
              <a:latin typeface="Abadi" panose="020B0604020104020204" pitchFamily="34" charset="0"/>
            </a:rPr>
            <a:t>confusion matrix applied to test data set to determine false positives</a:t>
          </a:r>
        </a:p>
      </dgm:t>
    </dgm:pt>
    <dgm:pt modelId="{3E0EB053-5EB2-4738-8E45-1D5F43403635}" type="parTrans" cxnId="{9B18AE5B-B85F-4BDD-B749-2A586157A772}">
      <dgm:prSet/>
      <dgm:spPr/>
      <dgm:t>
        <a:bodyPr/>
        <a:lstStyle/>
        <a:p>
          <a:endParaRPr lang="en-US">
            <a:latin typeface="Abadi" panose="020B0604020104020204" pitchFamily="34" charset="0"/>
          </a:endParaRPr>
        </a:p>
      </dgm:t>
    </dgm:pt>
    <dgm:pt modelId="{82026565-9C3D-42D7-918F-C6FFBD205284}" type="sibTrans" cxnId="{9B18AE5B-B85F-4BDD-B749-2A586157A772}">
      <dgm:prSet/>
      <dgm:spPr/>
      <dgm:t>
        <a:bodyPr/>
        <a:lstStyle/>
        <a:p>
          <a:endParaRPr lang="en-US">
            <a:latin typeface="Abadi" panose="020B0604020104020204" pitchFamily="34" charset="0"/>
          </a:endParaRPr>
        </a:p>
      </dgm:t>
    </dgm:pt>
    <dgm:pt modelId="{4E4E16DE-BE54-4B67-8984-313869DBCBFC}">
      <dgm:prSet phldrT="[Text]"/>
      <dgm:spPr>
        <a:solidFill>
          <a:srgbClr val="0B49CB"/>
        </a:solidFill>
      </dgm:spPr>
      <dgm:t>
        <a:bodyPr/>
        <a:lstStyle/>
        <a:p>
          <a:r>
            <a:rPr lang="en-US" b="1" dirty="0">
              <a:effectLst>
                <a:outerShdw blurRad="38100" dist="38100" dir="2700000" algn="tl">
                  <a:srgbClr val="000000">
                    <a:alpha val="43137"/>
                  </a:srgbClr>
                </a:outerShdw>
              </a:effectLst>
              <a:latin typeface="Abadi" panose="020B0604020104020204" pitchFamily="34" charset="0"/>
            </a:rPr>
            <a:t>K-Nearest Neighbor</a:t>
          </a:r>
        </a:p>
      </dgm:t>
    </dgm:pt>
    <dgm:pt modelId="{5E1B43DC-6713-4334-B8F4-543975EE0E6F}" type="parTrans" cxnId="{F8B82C9B-9416-4D73-A265-BE3FEF66BECE}">
      <dgm:prSet/>
      <dgm:spPr/>
      <dgm:t>
        <a:bodyPr/>
        <a:lstStyle/>
        <a:p>
          <a:endParaRPr lang="en-US">
            <a:latin typeface="Abadi" panose="020B0604020104020204" pitchFamily="34" charset="0"/>
          </a:endParaRPr>
        </a:p>
      </dgm:t>
    </dgm:pt>
    <dgm:pt modelId="{25C48914-DECA-4937-A094-DC0D43CB9DB6}" type="sibTrans" cxnId="{F8B82C9B-9416-4D73-A265-BE3FEF66BECE}">
      <dgm:prSet/>
      <dgm:spPr/>
      <dgm:t>
        <a:bodyPr/>
        <a:lstStyle/>
        <a:p>
          <a:endParaRPr lang="en-US">
            <a:latin typeface="Abadi" panose="020B0604020104020204" pitchFamily="34" charset="0"/>
          </a:endParaRPr>
        </a:p>
      </dgm:t>
    </dgm:pt>
    <dgm:pt modelId="{A1AD08D0-7BFD-415D-8D70-6F574FFA15B0}">
      <dgm:prSet phldrT="[Text]"/>
      <dgm:spPr/>
      <dgm:t>
        <a:bodyPr/>
        <a:lstStyle/>
        <a:p>
          <a:r>
            <a:rPr lang="en-US" dirty="0" err="1">
              <a:latin typeface="Abadi" panose="020B0604020104020204" pitchFamily="34" charset="0"/>
            </a:rPr>
            <a:t>KNeighborsClassifier</a:t>
          </a:r>
          <a:r>
            <a:rPr lang="en-US" dirty="0">
              <a:latin typeface="Abadi" panose="020B0604020104020204" pitchFamily="34" charset="0"/>
            </a:rPr>
            <a:t>() function used on train data</a:t>
          </a:r>
        </a:p>
      </dgm:t>
    </dgm:pt>
    <dgm:pt modelId="{39D42118-1879-44BE-B7ED-62123000998A}" type="parTrans" cxnId="{65A8988C-4FA1-437B-A676-9518B9CA064A}">
      <dgm:prSet/>
      <dgm:spPr/>
      <dgm:t>
        <a:bodyPr/>
        <a:lstStyle/>
        <a:p>
          <a:endParaRPr lang="en-US">
            <a:latin typeface="Abadi" panose="020B0604020104020204" pitchFamily="34" charset="0"/>
          </a:endParaRPr>
        </a:p>
      </dgm:t>
    </dgm:pt>
    <dgm:pt modelId="{3554DDA1-E736-402E-9C5A-43E90E890074}" type="sibTrans" cxnId="{65A8988C-4FA1-437B-A676-9518B9CA064A}">
      <dgm:prSet/>
      <dgm:spPr/>
      <dgm:t>
        <a:bodyPr/>
        <a:lstStyle/>
        <a:p>
          <a:endParaRPr lang="en-US">
            <a:latin typeface="Abadi" panose="020B0604020104020204" pitchFamily="34" charset="0"/>
          </a:endParaRPr>
        </a:p>
      </dgm:t>
    </dgm:pt>
    <dgm:pt modelId="{0FFAEB7C-B26C-4DA9-A3A1-3BB4D9D8221A}">
      <dgm:prSet phldrT="[Text]"/>
      <dgm:spPr/>
      <dgm:t>
        <a:bodyPr/>
        <a:lstStyle/>
        <a:p>
          <a:r>
            <a:rPr lang="en-US" dirty="0">
              <a:latin typeface="Abadi" panose="020B0604020104020204" pitchFamily="34" charset="0"/>
            </a:rPr>
            <a:t>training data accuracy determined using </a:t>
          </a:r>
          <a:r>
            <a:rPr lang="en-US" dirty="0" err="1">
              <a:latin typeface="Abadi" panose="020B0604020104020204" pitchFamily="34" charset="0"/>
            </a:rPr>
            <a:t>best_params</a:t>
          </a:r>
          <a:r>
            <a:rPr lang="en-US" dirty="0">
              <a:latin typeface="Abadi" panose="020B0604020104020204" pitchFamily="34" charset="0"/>
            </a:rPr>
            <a:t>_, &amp; </a:t>
          </a:r>
          <a:r>
            <a:rPr lang="en-US" dirty="0" err="1">
              <a:latin typeface="Abadi" panose="020B0604020104020204" pitchFamily="34" charset="0"/>
            </a:rPr>
            <a:t>best_score</a:t>
          </a:r>
          <a:r>
            <a:rPr lang="en-US" dirty="0">
              <a:latin typeface="Abadi" panose="020B0604020104020204" pitchFamily="34" charset="0"/>
            </a:rPr>
            <a:t>_, functions</a:t>
          </a:r>
        </a:p>
      </dgm:t>
    </dgm:pt>
    <dgm:pt modelId="{050EA08B-83BC-4F75-8BF8-822E095FB21D}" type="parTrans" cxnId="{DB03989F-850C-4846-9133-93E4B7578B82}">
      <dgm:prSet/>
      <dgm:spPr/>
      <dgm:t>
        <a:bodyPr/>
        <a:lstStyle/>
        <a:p>
          <a:endParaRPr lang="en-US">
            <a:latin typeface="Abadi" panose="020B0604020104020204" pitchFamily="34" charset="0"/>
          </a:endParaRPr>
        </a:p>
      </dgm:t>
    </dgm:pt>
    <dgm:pt modelId="{F264A9CE-5D96-4A52-9D9D-9CA409C337C9}" type="sibTrans" cxnId="{DB03989F-850C-4846-9133-93E4B7578B82}">
      <dgm:prSet/>
      <dgm:spPr/>
      <dgm:t>
        <a:bodyPr/>
        <a:lstStyle/>
        <a:p>
          <a:endParaRPr lang="en-US">
            <a:latin typeface="Abadi" panose="020B0604020104020204" pitchFamily="34" charset="0"/>
          </a:endParaRPr>
        </a:p>
      </dgm:t>
    </dgm:pt>
    <dgm:pt modelId="{EE8E6867-BDB8-4116-AC93-6B7D313C10CE}">
      <dgm:prSet phldrT="[Text]"/>
      <dgm:spPr/>
      <dgm:t>
        <a:bodyPr/>
        <a:lstStyle/>
        <a:p>
          <a:r>
            <a:rPr lang="en-US" dirty="0">
              <a:latin typeface="Abadi" panose="020B0604020104020204" pitchFamily="34" charset="0"/>
            </a:rPr>
            <a:t>score() used to determine test data accuracy</a:t>
          </a:r>
        </a:p>
      </dgm:t>
    </dgm:pt>
    <dgm:pt modelId="{76485713-DDE8-425D-8497-3A69F97BD8BE}" type="parTrans" cxnId="{7345D46F-89F0-4DD6-8875-3DA5755A5E1A}">
      <dgm:prSet/>
      <dgm:spPr/>
      <dgm:t>
        <a:bodyPr/>
        <a:lstStyle/>
        <a:p>
          <a:endParaRPr lang="en-US">
            <a:latin typeface="Abadi" panose="020B0604020104020204" pitchFamily="34" charset="0"/>
          </a:endParaRPr>
        </a:p>
      </dgm:t>
    </dgm:pt>
    <dgm:pt modelId="{2652C2B1-AA61-4A9F-92FF-4E00B800CB53}" type="sibTrans" cxnId="{7345D46F-89F0-4DD6-8875-3DA5755A5E1A}">
      <dgm:prSet/>
      <dgm:spPr/>
      <dgm:t>
        <a:bodyPr/>
        <a:lstStyle/>
        <a:p>
          <a:endParaRPr lang="en-US">
            <a:latin typeface="Abadi" panose="020B0604020104020204" pitchFamily="34" charset="0"/>
          </a:endParaRPr>
        </a:p>
      </dgm:t>
    </dgm:pt>
    <dgm:pt modelId="{C06C6E92-7983-43B9-BA19-9933A74FA981}">
      <dgm:prSet phldrT="[Text]"/>
      <dgm:spPr/>
      <dgm:t>
        <a:bodyPr/>
        <a:lstStyle/>
        <a:p>
          <a:r>
            <a:rPr lang="en-US" dirty="0">
              <a:latin typeface="Abadi" panose="020B0604020104020204" pitchFamily="34" charset="0"/>
            </a:rPr>
            <a:t>confusion matrix applied to test data set to determine false positives</a:t>
          </a:r>
        </a:p>
      </dgm:t>
    </dgm:pt>
    <dgm:pt modelId="{E8A3768D-6A76-4CB5-8E69-20071FCCDA64}" type="parTrans" cxnId="{F7EB7079-70A2-4F13-B6A6-6179AD277621}">
      <dgm:prSet/>
      <dgm:spPr/>
      <dgm:t>
        <a:bodyPr/>
        <a:lstStyle/>
        <a:p>
          <a:endParaRPr lang="en-US">
            <a:latin typeface="Abadi" panose="020B0604020104020204" pitchFamily="34" charset="0"/>
          </a:endParaRPr>
        </a:p>
      </dgm:t>
    </dgm:pt>
    <dgm:pt modelId="{235B6CB4-210C-4DCE-9F9E-9DDA30516E79}" type="sibTrans" cxnId="{F7EB7079-70A2-4F13-B6A6-6179AD277621}">
      <dgm:prSet/>
      <dgm:spPr/>
      <dgm:t>
        <a:bodyPr/>
        <a:lstStyle/>
        <a:p>
          <a:endParaRPr lang="en-US">
            <a:latin typeface="Abadi" panose="020B0604020104020204" pitchFamily="34" charset="0"/>
          </a:endParaRPr>
        </a:p>
      </dgm:t>
    </dgm:pt>
    <dgm:pt modelId="{A4E93324-E804-49F1-8303-60E7A648577C}" type="pres">
      <dgm:prSet presAssocID="{3301E249-B353-4D88-9730-C06DF65A3A20}" presName="linearFlow" presStyleCnt="0">
        <dgm:presLayoutVars>
          <dgm:dir/>
          <dgm:animLvl val="lvl"/>
          <dgm:resizeHandles val="exact"/>
        </dgm:presLayoutVars>
      </dgm:prSet>
      <dgm:spPr/>
    </dgm:pt>
    <dgm:pt modelId="{163281D9-F724-4A3A-B5E1-E8ACD73AD019}" type="pres">
      <dgm:prSet presAssocID="{383C3A41-2B3B-49CD-B9CE-82AD026B7309}" presName="composite" presStyleCnt="0"/>
      <dgm:spPr/>
    </dgm:pt>
    <dgm:pt modelId="{5509FDA9-007A-4C4A-84AE-5C98B1783683}" type="pres">
      <dgm:prSet presAssocID="{383C3A41-2B3B-49CD-B9CE-82AD026B7309}" presName="parentText" presStyleLbl="alignNode1" presStyleIdx="0" presStyleCnt="6">
        <dgm:presLayoutVars>
          <dgm:chMax val="1"/>
          <dgm:bulletEnabled val="1"/>
        </dgm:presLayoutVars>
      </dgm:prSet>
      <dgm:spPr/>
    </dgm:pt>
    <dgm:pt modelId="{70B9E803-B383-485B-BB49-86D15A8D18A7}" type="pres">
      <dgm:prSet presAssocID="{383C3A41-2B3B-49CD-B9CE-82AD026B7309}" presName="descendantText" presStyleLbl="alignAcc1" presStyleIdx="0" presStyleCnt="6">
        <dgm:presLayoutVars>
          <dgm:bulletEnabled val="1"/>
        </dgm:presLayoutVars>
      </dgm:prSet>
      <dgm:spPr/>
    </dgm:pt>
    <dgm:pt modelId="{B94E9C25-F8A7-4A91-BBE6-05A3F0064A75}" type="pres">
      <dgm:prSet presAssocID="{830F8181-2BEB-40AC-BDEF-A0547DB85425}" presName="sp" presStyleCnt="0"/>
      <dgm:spPr/>
    </dgm:pt>
    <dgm:pt modelId="{664BBBDB-2B79-47A7-AE67-FE8B41F4CDBF}" type="pres">
      <dgm:prSet presAssocID="{026CD5AA-CBB0-47BC-99B5-0F799F391B4C}" presName="composite" presStyleCnt="0"/>
      <dgm:spPr/>
    </dgm:pt>
    <dgm:pt modelId="{2E86F82D-1E38-4083-BC9B-07B3016B666A}" type="pres">
      <dgm:prSet presAssocID="{026CD5AA-CBB0-47BC-99B5-0F799F391B4C}" presName="parentText" presStyleLbl="alignNode1" presStyleIdx="1" presStyleCnt="6">
        <dgm:presLayoutVars>
          <dgm:chMax val="1"/>
          <dgm:bulletEnabled val="1"/>
        </dgm:presLayoutVars>
      </dgm:prSet>
      <dgm:spPr/>
    </dgm:pt>
    <dgm:pt modelId="{D61BFAB5-B3C8-4B7D-B735-9CEFF3A6C0BE}" type="pres">
      <dgm:prSet presAssocID="{026CD5AA-CBB0-47BC-99B5-0F799F391B4C}" presName="descendantText" presStyleLbl="alignAcc1" presStyleIdx="1" presStyleCnt="6">
        <dgm:presLayoutVars>
          <dgm:bulletEnabled val="1"/>
        </dgm:presLayoutVars>
      </dgm:prSet>
      <dgm:spPr/>
    </dgm:pt>
    <dgm:pt modelId="{6A0E562F-5668-40DD-A7D2-7C17BE1A94A6}" type="pres">
      <dgm:prSet presAssocID="{257BC072-EFF1-41A6-889A-7F843B3DA2A7}" presName="sp" presStyleCnt="0"/>
      <dgm:spPr/>
    </dgm:pt>
    <dgm:pt modelId="{BF45DF2D-DD7C-44E3-AD24-56FBB3A8AE09}" type="pres">
      <dgm:prSet presAssocID="{E8388DF9-6817-4551-BFB0-EAC103517C6A}" presName="composite" presStyleCnt="0"/>
      <dgm:spPr/>
    </dgm:pt>
    <dgm:pt modelId="{91CDA272-BE8B-4EC1-AE58-9DE0C69C93D6}" type="pres">
      <dgm:prSet presAssocID="{E8388DF9-6817-4551-BFB0-EAC103517C6A}" presName="parentText" presStyleLbl="alignNode1" presStyleIdx="2" presStyleCnt="6">
        <dgm:presLayoutVars>
          <dgm:chMax val="1"/>
          <dgm:bulletEnabled val="1"/>
        </dgm:presLayoutVars>
      </dgm:prSet>
      <dgm:spPr/>
    </dgm:pt>
    <dgm:pt modelId="{B033EDBA-820A-431F-A519-FCB73F9C1E16}" type="pres">
      <dgm:prSet presAssocID="{E8388DF9-6817-4551-BFB0-EAC103517C6A}" presName="descendantText" presStyleLbl="alignAcc1" presStyleIdx="2" presStyleCnt="6">
        <dgm:presLayoutVars>
          <dgm:bulletEnabled val="1"/>
        </dgm:presLayoutVars>
      </dgm:prSet>
      <dgm:spPr/>
    </dgm:pt>
    <dgm:pt modelId="{F035871F-4992-4EFE-867F-920F012C4DBE}" type="pres">
      <dgm:prSet presAssocID="{1FA314A0-9C68-423B-87F6-5279E899DA69}" presName="sp" presStyleCnt="0"/>
      <dgm:spPr/>
    </dgm:pt>
    <dgm:pt modelId="{AD3EC475-9BE8-4C65-8CFC-E0403CDB77BC}" type="pres">
      <dgm:prSet presAssocID="{A8B21241-50D7-4B07-9124-733516637BB5}" presName="composite" presStyleCnt="0"/>
      <dgm:spPr/>
    </dgm:pt>
    <dgm:pt modelId="{D1EB848B-5C14-439C-ABD4-80FA81D9C490}" type="pres">
      <dgm:prSet presAssocID="{A8B21241-50D7-4B07-9124-733516637BB5}" presName="parentText" presStyleLbl="alignNode1" presStyleIdx="3" presStyleCnt="6">
        <dgm:presLayoutVars>
          <dgm:chMax val="1"/>
          <dgm:bulletEnabled val="1"/>
        </dgm:presLayoutVars>
      </dgm:prSet>
      <dgm:spPr/>
    </dgm:pt>
    <dgm:pt modelId="{7478F864-A4F8-454C-B10D-CDDA5321D1FB}" type="pres">
      <dgm:prSet presAssocID="{A8B21241-50D7-4B07-9124-733516637BB5}" presName="descendantText" presStyleLbl="alignAcc1" presStyleIdx="3" presStyleCnt="6">
        <dgm:presLayoutVars>
          <dgm:bulletEnabled val="1"/>
        </dgm:presLayoutVars>
      </dgm:prSet>
      <dgm:spPr/>
    </dgm:pt>
    <dgm:pt modelId="{FC8621F4-7C90-427F-902B-9BDC3675541D}" type="pres">
      <dgm:prSet presAssocID="{BAB6E742-67D0-4317-A7AB-8ECB233E3E41}" presName="sp" presStyleCnt="0"/>
      <dgm:spPr/>
    </dgm:pt>
    <dgm:pt modelId="{1908D686-43B8-473D-942C-C7EF37E0AABB}" type="pres">
      <dgm:prSet presAssocID="{ADD95C24-9CBC-47BC-94A8-D31A00669E07}" presName="composite" presStyleCnt="0"/>
      <dgm:spPr/>
    </dgm:pt>
    <dgm:pt modelId="{A7716A31-4AB2-48D8-86B6-C83691B825E5}" type="pres">
      <dgm:prSet presAssocID="{ADD95C24-9CBC-47BC-94A8-D31A00669E07}" presName="parentText" presStyleLbl="alignNode1" presStyleIdx="4" presStyleCnt="6">
        <dgm:presLayoutVars>
          <dgm:chMax val="1"/>
          <dgm:bulletEnabled val="1"/>
        </dgm:presLayoutVars>
      </dgm:prSet>
      <dgm:spPr/>
    </dgm:pt>
    <dgm:pt modelId="{D62F1CC6-7532-4E72-A756-BF8BB0A3A679}" type="pres">
      <dgm:prSet presAssocID="{ADD95C24-9CBC-47BC-94A8-D31A00669E07}" presName="descendantText" presStyleLbl="alignAcc1" presStyleIdx="4" presStyleCnt="6">
        <dgm:presLayoutVars>
          <dgm:bulletEnabled val="1"/>
        </dgm:presLayoutVars>
      </dgm:prSet>
      <dgm:spPr/>
    </dgm:pt>
    <dgm:pt modelId="{C657831A-40AA-42EC-ABD7-480B2E2CFE1F}" type="pres">
      <dgm:prSet presAssocID="{F83034FC-14F6-4CA3-B744-268B5FD95CC1}" presName="sp" presStyleCnt="0"/>
      <dgm:spPr/>
    </dgm:pt>
    <dgm:pt modelId="{922E9CC3-3804-4A65-82CF-D44466EDAB67}" type="pres">
      <dgm:prSet presAssocID="{4E4E16DE-BE54-4B67-8984-313869DBCBFC}" presName="composite" presStyleCnt="0"/>
      <dgm:spPr/>
    </dgm:pt>
    <dgm:pt modelId="{E48CFE39-1C01-4451-85D8-39CF9655EFCC}" type="pres">
      <dgm:prSet presAssocID="{4E4E16DE-BE54-4B67-8984-313869DBCBFC}" presName="parentText" presStyleLbl="alignNode1" presStyleIdx="5" presStyleCnt="6">
        <dgm:presLayoutVars>
          <dgm:chMax val="1"/>
          <dgm:bulletEnabled val="1"/>
        </dgm:presLayoutVars>
      </dgm:prSet>
      <dgm:spPr/>
    </dgm:pt>
    <dgm:pt modelId="{B1459D2C-18D2-4D9B-8579-425A3109C690}" type="pres">
      <dgm:prSet presAssocID="{4E4E16DE-BE54-4B67-8984-313869DBCBFC}" presName="descendantText" presStyleLbl="alignAcc1" presStyleIdx="5" presStyleCnt="6">
        <dgm:presLayoutVars>
          <dgm:bulletEnabled val="1"/>
        </dgm:presLayoutVars>
      </dgm:prSet>
      <dgm:spPr/>
    </dgm:pt>
  </dgm:ptLst>
  <dgm:cxnLst>
    <dgm:cxn modelId="{FA8C0C04-B133-4493-A59A-E0B76ADB032E}" type="presOf" srcId="{EE8E6867-BDB8-4116-AC93-6B7D313C10CE}" destId="{B1459D2C-18D2-4D9B-8579-425A3109C690}" srcOrd="0" destOrd="2" presId="urn:microsoft.com/office/officeart/2005/8/layout/chevron2"/>
    <dgm:cxn modelId="{F220D606-D412-401C-ACEB-DEC1244DCDA5}" srcId="{3301E249-B353-4D88-9730-C06DF65A3A20}" destId="{383C3A41-2B3B-49CD-B9CE-82AD026B7309}" srcOrd="0" destOrd="0" parTransId="{7090882D-2ED5-484F-B2FB-2CCBC5526DDF}" sibTransId="{830F8181-2BEB-40AC-BDEF-A0547DB85425}"/>
    <dgm:cxn modelId="{672B0815-77B3-4688-8B78-6D81C3F6F03D}" srcId="{A8B21241-50D7-4B07-9124-733516637BB5}" destId="{BF3286B2-F4F6-47A1-81F8-079EF3E75936}" srcOrd="1" destOrd="0" parTransId="{42DC117C-E319-4668-8E47-E9F890586E8A}" sibTransId="{2A492043-9131-425F-B3B9-581F214B28DF}"/>
    <dgm:cxn modelId="{670FDE1C-FA8C-4769-B07B-771711F369F3}" type="presOf" srcId="{33CF3D64-3399-439F-8FC7-36803ACC1BA7}" destId="{7478F864-A4F8-454C-B10D-CDDA5321D1FB}" srcOrd="0" destOrd="0" presId="urn:microsoft.com/office/officeart/2005/8/layout/chevron2"/>
    <dgm:cxn modelId="{353E0D27-C68C-472E-822F-E547683B2737}" type="presOf" srcId="{5972C549-6F02-443E-AB95-9FC83B82F9D8}" destId="{B033EDBA-820A-431F-A519-FCB73F9C1E16}" srcOrd="0" destOrd="2" presId="urn:microsoft.com/office/officeart/2005/8/layout/chevron2"/>
    <dgm:cxn modelId="{8F982630-5795-405A-978D-3A8669BF95A3}" srcId="{026CD5AA-CBB0-47BC-99B5-0F799F391B4C}" destId="{D204077A-BE23-433E-86EB-26A7A5F73B71}" srcOrd="1" destOrd="0" parTransId="{517F65EA-943B-4D15-AA30-3E646BA88C80}" sibTransId="{DBE73A55-A28F-4DBA-ADA9-244EA0E902C6}"/>
    <dgm:cxn modelId="{DDE74D33-BE20-4D3F-A4C4-AB4872955517}" srcId="{ADD95C24-9CBC-47BC-94A8-D31A00669E07}" destId="{A9EE9F6F-7CEC-4677-AF85-F2515D1EF59C}" srcOrd="0" destOrd="0" parTransId="{97D59A9C-2FB8-4E0D-9B14-CD72448BE3FB}" sibTransId="{707224BB-83C0-4DC6-A6E7-4EAA444DE152}"/>
    <dgm:cxn modelId="{82930F3E-AFF5-4FC3-A1D2-DAADC35351BF}" type="presOf" srcId="{6B5AF933-591D-458A-B237-D9C0B58BB0B1}" destId="{D62F1CC6-7532-4E72-A756-BF8BB0A3A679}" srcOrd="0" destOrd="3" presId="urn:microsoft.com/office/officeart/2005/8/layout/chevron2"/>
    <dgm:cxn modelId="{9B18AE5B-B85F-4BDD-B749-2A586157A772}" srcId="{ADD95C24-9CBC-47BC-94A8-D31A00669E07}" destId="{6B5AF933-591D-458A-B237-D9C0B58BB0B1}" srcOrd="3" destOrd="0" parTransId="{3E0EB053-5EB2-4738-8E45-1D5F43403635}" sibTransId="{82026565-9C3D-42D7-918F-C6FFBD205284}"/>
    <dgm:cxn modelId="{D3E2505E-712F-468B-BA75-919C7EDC34D4}" type="presOf" srcId="{BF3286B2-F4F6-47A1-81F8-079EF3E75936}" destId="{7478F864-A4F8-454C-B10D-CDDA5321D1FB}" srcOrd="0" destOrd="1" presId="urn:microsoft.com/office/officeart/2005/8/layout/chevron2"/>
    <dgm:cxn modelId="{5DC0C560-A93E-4414-A158-7F054C050340}" type="presOf" srcId="{C06C6E92-7983-43B9-BA19-9933A74FA981}" destId="{B1459D2C-18D2-4D9B-8579-425A3109C690}" srcOrd="0" destOrd="3" presId="urn:microsoft.com/office/officeart/2005/8/layout/chevron2"/>
    <dgm:cxn modelId="{9653DF44-7F8D-43E3-9264-B7FB9D2A064D}" type="presOf" srcId="{1296F4F3-B3E4-4624-AE7D-6D3ED8C236AC}" destId="{70B9E803-B383-485B-BB49-86D15A8D18A7}" srcOrd="0" destOrd="1" presId="urn:microsoft.com/office/officeart/2005/8/layout/chevron2"/>
    <dgm:cxn modelId="{8CF7B765-3E88-4B48-8477-B086BA5AE8A4}" srcId="{A8B21241-50D7-4B07-9124-733516637BB5}" destId="{33CF3D64-3399-439F-8FC7-36803ACC1BA7}" srcOrd="0" destOrd="0" parTransId="{F6107D23-3759-4418-A874-774069D2A080}" sibTransId="{8A8605C4-F11F-452D-B9E2-73547C5C1CA6}"/>
    <dgm:cxn modelId="{B362476A-8F8A-465E-A7A8-CE5A5501B938}" type="presOf" srcId="{4E4E16DE-BE54-4B67-8984-313869DBCBFC}" destId="{E48CFE39-1C01-4451-85D8-39CF9655EFCC}" srcOrd="0" destOrd="0" presId="urn:microsoft.com/office/officeart/2005/8/layout/chevron2"/>
    <dgm:cxn modelId="{3EEBFC4D-2BB6-4F56-A21E-2746A2B50F53}" type="presOf" srcId="{383C3A41-2B3B-49CD-B9CE-82AD026B7309}" destId="{5509FDA9-007A-4C4A-84AE-5C98B1783683}" srcOrd="0" destOrd="0" presId="urn:microsoft.com/office/officeart/2005/8/layout/chevron2"/>
    <dgm:cxn modelId="{3CD6B56E-9DD5-4638-A6E0-0C1C1283DED0}" type="presOf" srcId="{E6119101-E58F-4F4E-A86E-E29D42D67482}" destId="{D61BFAB5-B3C8-4B7D-B735-9CEFF3A6C0BE}" srcOrd="0" destOrd="0" presId="urn:microsoft.com/office/officeart/2005/8/layout/chevron2"/>
    <dgm:cxn modelId="{86625C6F-0262-427F-8C30-2CC6588DE2F8}" type="presOf" srcId="{19F46B62-F1A8-4723-A6AB-D0F35CF78FD6}" destId="{B033EDBA-820A-431F-A519-FCB73F9C1E16}" srcOrd="0" destOrd="3" presId="urn:microsoft.com/office/officeart/2005/8/layout/chevron2"/>
    <dgm:cxn modelId="{7345D46F-89F0-4DD6-8875-3DA5755A5E1A}" srcId="{4E4E16DE-BE54-4B67-8984-313869DBCBFC}" destId="{EE8E6867-BDB8-4116-AC93-6B7D313C10CE}" srcOrd="2" destOrd="0" parTransId="{76485713-DDE8-425D-8497-3A69F97BD8BE}" sibTransId="{2652C2B1-AA61-4A9F-92FF-4E00B800CB53}"/>
    <dgm:cxn modelId="{55644970-3D23-4934-BAC5-D134542124B9}" srcId="{3301E249-B353-4D88-9730-C06DF65A3A20}" destId="{E8388DF9-6817-4551-BFB0-EAC103517C6A}" srcOrd="2" destOrd="0" parTransId="{BD195E5F-917E-4686-85EF-833217CB7FFF}" sibTransId="{1FA314A0-9C68-423B-87F6-5279E899DA69}"/>
    <dgm:cxn modelId="{80FB0557-016D-4EFD-8E38-E1DB019D32CA}" type="presOf" srcId="{D2471F1E-D3F6-45F6-BE54-4CEE737158F6}" destId="{D62F1CC6-7532-4E72-A756-BF8BB0A3A679}" srcOrd="0" destOrd="1" presId="urn:microsoft.com/office/officeart/2005/8/layout/chevron2"/>
    <dgm:cxn modelId="{F7EB7079-70A2-4F13-B6A6-6179AD277621}" srcId="{4E4E16DE-BE54-4B67-8984-313869DBCBFC}" destId="{C06C6E92-7983-43B9-BA19-9933A74FA981}" srcOrd="3" destOrd="0" parTransId="{E8A3768D-6A76-4CB5-8E69-20071FCCDA64}" sibTransId="{235B6CB4-210C-4DCE-9F9E-9DDA30516E79}"/>
    <dgm:cxn modelId="{4977837B-5D8C-462A-ACA7-2D5CCAF422BC}" type="presOf" srcId="{A8B21241-50D7-4B07-9124-733516637BB5}" destId="{D1EB848B-5C14-439C-ABD4-80FA81D9C490}" srcOrd="0" destOrd="0" presId="urn:microsoft.com/office/officeart/2005/8/layout/chevron2"/>
    <dgm:cxn modelId="{95FD097C-529C-4CB2-9F3A-DF22F58DC78D}" type="presOf" srcId="{3301E249-B353-4D88-9730-C06DF65A3A20}" destId="{A4E93324-E804-49F1-8303-60E7A648577C}" srcOrd="0" destOrd="0" presId="urn:microsoft.com/office/officeart/2005/8/layout/chevron2"/>
    <dgm:cxn modelId="{C2BEA17F-FF2E-491B-9C53-479EE1F36F5D}" srcId="{383C3A41-2B3B-49CD-B9CE-82AD026B7309}" destId="{CF5966C6-F7A7-4873-863E-7BEBBF104231}" srcOrd="0" destOrd="0" parTransId="{437827F9-5AF3-4847-B802-2AA5F0BA1818}" sibTransId="{A3A96E99-ED26-4622-9EF6-0EB789130333}"/>
    <dgm:cxn modelId="{65A8988C-4FA1-437B-A676-9518B9CA064A}" srcId="{4E4E16DE-BE54-4B67-8984-313869DBCBFC}" destId="{A1AD08D0-7BFD-415D-8D70-6F574FFA15B0}" srcOrd="0" destOrd="0" parTransId="{39D42118-1879-44BE-B7ED-62123000998A}" sibTransId="{3554DDA1-E736-402E-9C5A-43E90E890074}"/>
    <dgm:cxn modelId="{D02F7293-3054-42F2-9CBD-C91ECECEFFD9}" type="presOf" srcId="{D204077A-BE23-433E-86EB-26A7A5F73B71}" destId="{D61BFAB5-B3C8-4B7D-B735-9CEFF3A6C0BE}" srcOrd="0" destOrd="1" presId="urn:microsoft.com/office/officeart/2005/8/layout/chevron2"/>
    <dgm:cxn modelId="{F8B82C9B-9416-4D73-A265-BE3FEF66BECE}" srcId="{3301E249-B353-4D88-9730-C06DF65A3A20}" destId="{4E4E16DE-BE54-4B67-8984-313869DBCBFC}" srcOrd="5" destOrd="0" parTransId="{5E1B43DC-6713-4334-B8F4-543975EE0E6F}" sibTransId="{25C48914-DECA-4937-A094-DC0D43CB9DB6}"/>
    <dgm:cxn modelId="{13B4889E-752A-471C-A6C7-58280560F5BC}" type="presOf" srcId="{AE7C316B-933D-40D5-B8BF-0DB057F9A383}" destId="{B033EDBA-820A-431F-A519-FCB73F9C1E16}" srcOrd="0" destOrd="1" presId="urn:microsoft.com/office/officeart/2005/8/layout/chevron2"/>
    <dgm:cxn modelId="{DB03989F-850C-4846-9133-93E4B7578B82}" srcId="{4E4E16DE-BE54-4B67-8984-313869DBCBFC}" destId="{0FFAEB7C-B26C-4DA9-A3A1-3BB4D9D8221A}" srcOrd="1" destOrd="0" parTransId="{050EA08B-83BC-4F75-8BF8-822E095FB21D}" sibTransId="{F264A9CE-5D96-4A52-9D9D-9CA409C337C9}"/>
    <dgm:cxn modelId="{947326A3-F3BB-40CE-83EA-CEA1D00B87DE}" srcId="{3301E249-B353-4D88-9730-C06DF65A3A20}" destId="{026CD5AA-CBB0-47BC-99B5-0F799F391B4C}" srcOrd="1" destOrd="0" parTransId="{0F0D7F9F-9D7C-452B-8989-76F5D76FD456}" sibTransId="{257BC072-EFF1-41A6-889A-7F843B3DA2A7}"/>
    <dgm:cxn modelId="{4FF1A8A3-6D9C-487C-9F15-E843C2DA7E43}" srcId="{A8B21241-50D7-4B07-9124-733516637BB5}" destId="{65B73DBE-62B5-4E79-90B8-DE42E1488047}" srcOrd="2" destOrd="0" parTransId="{B22994E7-60C3-4B86-95AB-3DA160C28160}" sibTransId="{9C5F432D-0590-4897-9422-5107E82FAC93}"/>
    <dgm:cxn modelId="{A5DADCA4-6BF7-401C-A73B-CE8C8E49DEE5}" type="presOf" srcId="{ADD95C24-9CBC-47BC-94A8-D31A00669E07}" destId="{A7716A31-4AB2-48D8-86B6-C83691B825E5}" srcOrd="0" destOrd="0" presId="urn:microsoft.com/office/officeart/2005/8/layout/chevron2"/>
    <dgm:cxn modelId="{D108D9A9-384E-491E-91EA-739DA9E67939}" srcId="{E8388DF9-6817-4551-BFB0-EAC103517C6A}" destId="{19F46B62-F1A8-4723-A6AB-D0F35CF78FD6}" srcOrd="3" destOrd="0" parTransId="{2C1A2F17-A84A-452B-A6E8-33BBD72D5F14}" sibTransId="{1026ED30-2303-48A9-8FD4-554B8C459B9F}"/>
    <dgm:cxn modelId="{6376FCA9-65A7-45B1-9D0F-D6644A1A046F}" srcId="{E8388DF9-6817-4551-BFB0-EAC103517C6A}" destId="{5972C549-6F02-443E-AB95-9FC83B82F9D8}" srcOrd="2" destOrd="0" parTransId="{D753A584-F60E-4BA4-82F4-E71DC54150D8}" sibTransId="{5E4CE282-04B5-4E4D-A398-99B885DDDA5D}"/>
    <dgm:cxn modelId="{C07F80AC-72B6-40DE-A184-E5FCF79AC792}" srcId="{ADD95C24-9CBC-47BC-94A8-D31A00669E07}" destId="{B1EBE8C4-3E03-4478-984E-170FD1E67B09}" srcOrd="2" destOrd="0" parTransId="{6D2A71A3-0E6B-483E-B13B-AC1BAA67DF5C}" sibTransId="{6CA70825-8DE4-4D20-8556-8A55DCE18FA6}"/>
    <dgm:cxn modelId="{C01BB6B5-FC61-46B2-8B26-543A9E8B9BA0}" type="presOf" srcId="{CF5966C6-F7A7-4873-863E-7BEBBF104231}" destId="{70B9E803-B383-485B-BB49-86D15A8D18A7}" srcOrd="0" destOrd="0" presId="urn:microsoft.com/office/officeart/2005/8/layout/chevron2"/>
    <dgm:cxn modelId="{2E180BB6-B768-4DF7-9823-B663A9837B8E}" type="presOf" srcId="{E1304A88-81F4-4EE9-816B-2E9FA89BB884}" destId="{B033EDBA-820A-431F-A519-FCB73F9C1E16}" srcOrd="0" destOrd="0" presId="urn:microsoft.com/office/officeart/2005/8/layout/chevron2"/>
    <dgm:cxn modelId="{9A8FE2B7-9D9B-468F-B14F-78CAA82F61F9}" type="presOf" srcId="{65B73DBE-62B5-4E79-90B8-DE42E1488047}" destId="{7478F864-A4F8-454C-B10D-CDDA5321D1FB}" srcOrd="0" destOrd="2" presId="urn:microsoft.com/office/officeart/2005/8/layout/chevron2"/>
    <dgm:cxn modelId="{DE9394BB-BCB8-460F-9F8A-DC2412A8E36B}" type="presOf" srcId="{0FFAEB7C-B26C-4DA9-A3A1-3BB4D9D8221A}" destId="{B1459D2C-18D2-4D9B-8579-425A3109C690}" srcOrd="0" destOrd="1" presId="urn:microsoft.com/office/officeart/2005/8/layout/chevron2"/>
    <dgm:cxn modelId="{F24A7CBF-1F93-4147-AE2F-B4B6643B6A36}" srcId="{A8B21241-50D7-4B07-9124-733516637BB5}" destId="{E79E5316-CCB6-41B7-9100-E6B366E255D3}" srcOrd="3" destOrd="0" parTransId="{93A6AE87-1CC5-45C7-8E2B-D5BB506C7BA1}" sibTransId="{C5D85B8D-E7F8-4377-804F-FA7689134785}"/>
    <dgm:cxn modelId="{2EADF5CB-D7CC-4A90-9A3B-E1510450A46F}" type="presOf" srcId="{A1AD08D0-7BFD-415D-8D70-6F574FFA15B0}" destId="{B1459D2C-18D2-4D9B-8579-425A3109C690}" srcOrd="0" destOrd="0" presId="urn:microsoft.com/office/officeart/2005/8/layout/chevron2"/>
    <dgm:cxn modelId="{9F51B9CF-57CF-4580-A4AF-086E1E85CC7F}" type="presOf" srcId="{E8388DF9-6817-4551-BFB0-EAC103517C6A}" destId="{91CDA272-BE8B-4EC1-AE58-9DE0C69C93D6}" srcOrd="0" destOrd="0" presId="urn:microsoft.com/office/officeart/2005/8/layout/chevron2"/>
    <dgm:cxn modelId="{B9509AD5-77F9-44F2-963E-70E05F180798}" srcId="{383C3A41-2B3B-49CD-B9CE-82AD026B7309}" destId="{1296F4F3-B3E4-4624-AE7D-6D3ED8C236AC}" srcOrd="1" destOrd="0" parTransId="{AB3CAC8E-DE45-4ACF-91A6-F63C9A7A3E3F}" sibTransId="{964397C5-562E-4CB4-8F25-F587343E59D3}"/>
    <dgm:cxn modelId="{83F834DB-F8B5-49AA-8E0D-B18C2810E67F}" srcId="{3301E249-B353-4D88-9730-C06DF65A3A20}" destId="{ADD95C24-9CBC-47BC-94A8-D31A00669E07}" srcOrd="4" destOrd="0" parTransId="{B2D794B1-B74D-4C4C-9060-787FFF06AA2E}" sibTransId="{F83034FC-14F6-4CA3-B744-268B5FD95CC1}"/>
    <dgm:cxn modelId="{5F0588DE-57A8-4B79-A5AD-653A0EFA50A8}" type="presOf" srcId="{E79E5316-CCB6-41B7-9100-E6B366E255D3}" destId="{7478F864-A4F8-454C-B10D-CDDA5321D1FB}" srcOrd="0" destOrd="3" presId="urn:microsoft.com/office/officeart/2005/8/layout/chevron2"/>
    <dgm:cxn modelId="{E72B26E1-C839-4B4A-B25C-C6EEEE4985B3}" srcId="{3301E249-B353-4D88-9730-C06DF65A3A20}" destId="{A8B21241-50D7-4B07-9124-733516637BB5}" srcOrd="3" destOrd="0" parTransId="{7C4F42E6-24C6-4222-8EB0-7EEBDBB664CC}" sibTransId="{BAB6E742-67D0-4317-A7AB-8ECB233E3E41}"/>
    <dgm:cxn modelId="{12DE55E1-E641-4598-91B3-41733FCCBF4D}" type="presOf" srcId="{B1EBE8C4-3E03-4478-984E-170FD1E67B09}" destId="{D62F1CC6-7532-4E72-A756-BF8BB0A3A679}" srcOrd="0" destOrd="2" presId="urn:microsoft.com/office/officeart/2005/8/layout/chevron2"/>
    <dgm:cxn modelId="{58D7CAED-8AE7-4A2E-952D-583571A6BDA8}" srcId="{E8388DF9-6817-4551-BFB0-EAC103517C6A}" destId="{E1304A88-81F4-4EE9-816B-2E9FA89BB884}" srcOrd="0" destOrd="0" parTransId="{3A76E5CE-D017-493D-9942-839E0542D0AA}" sibTransId="{4078EDA4-F704-4346-97DB-9A9EA3AEE353}"/>
    <dgm:cxn modelId="{8A411AEE-8B84-42B9-803C-880C0D61B9A3}" srcId="{026CD5AA-CBB0-47BC-99B5-0F799F391B4C}" destId="{E6119101-E58F-4F4E-A86E-E29D42D67482}" srcOrd="0" destOrd="0" parTransId="{21E0766C-C08F-467C-90C0-86889A6681B5}" sibTransId="{1C6FB52A-2245-4235-888D-CB91009CF216}"/>
    <dgm:cxn modelId="{FAA166F8-0FD1-4218-A9C1-F930BF341F8F}" type="presOf" srcId="{A9EE9F6F-7CEC-4677-AF85-F2515D1EF59C}" destId="{D62F1CC6-7532-4E72-A756-BF8BB0A3A679}" srcOrd="0" destOrd="0" presId="urn:microsoft.com/office/officeart/2005/8/layout/chevron2"/>
    <dgm:cxn modelId="{0F33AEF9-1AA1-4359-94C4-547C681EC91A}" type="presOf" srcId="{026CD5AA-CBB0-47BC-99B5-0F799F391B4C}" destId="{2E86F82D-1E38-4083-BC9B-07B3016B666A}" srcOrd="0" destOrd="0" presId="urn:microsoft.com/office/officeart/2005/8/layout/chevron2"/>
    <dgm:cxn modelId="{DB5E42FE-9D9D-4651-887D-8E9700E4D09D}" srcId="{ADD95C24-9CBC-47BC-94A8-D31A00669E07}" destId="{D2471F1E-D3F6-45F6-BE54-4CEE737158F6}" srcOrd="1" destOrd="0" parTransId="{0D9B1F5A-D2A1-4562-A7CE-0C277F475D72}" sibTransId="{0F3877CE-6F43-4F54-BF09-3EA48769E3EA}"/>
    <dgm:cxn modelId="{3A4699FE-7482-4C8E-9F52-4067E05212A8}" srcId="{E8388DF9-6817-4551-BFB0-EAC103517C6A}" destId="{AE7C316B-933D-40D5-B8BF-0DB057F9A383}" srcOrd="1" destOrd="0" parTransId="{7982ACA4-9BA9-48F9-814E-2C71869B01F9}" sibTransId="{77B127F1-59FF-444D-AFAD-D22BE086FE7E}"/>
    <dgm:cxn modelId="{EE051E13-7418-426D-BE7C-97B8A3066C1F}" type="presParOf" srcId="{A4E93324-E804-49F1-8303-60E7A648577C}" destId="{163281D9-F724-4A3A-B5E1-E8ACD73AD019}" srcOrd="0" destOrd="0" presId="urn:microsoft.com/office/officeart/2005/8/layout/chevron2"/>
    <dgm:cxn modelId="{8EEA91AA-8E38-4943-B4AD-02BE2CA70C23}" type="presParOf" srcId="{163281D9-F724-4A3A-B5E1-E8ACD73AD019}" destId="{5509FDA9-007A-4C4A-84AE-5C98B1783683}" srcOrd="0" destOrd="0" presId="urn:microsoft.com/office/officeart/2005/8/layout/chevron2"/>
    <dgm:cxn modelId="{D44EFEE4-033D-4F2B-A5A4-D270D8A8A549}" type="presParOf" srcId="{163281D9-F724-4A3A-B5E1-E8ACD73AD019}" destId="{70B9E803-B383-485B-BB49-86D15A8D18A7}" srcOrd="1" destOrd="0" presId="urn:microsoft.com/office/officeart/2005/8/layout/chevron2"/>
    <dgm:cxn modelId="{00850FAE-4098-4D3F-BF1D-CD653306510F}" type="presParOf" srcId="{A4E93324-E804-49F1-8303-60E7A648577C}" destId="{B94E9C25-F8A7-4A91-BBE6-05A3F0064A75}" srcOrd="1" destOrd="0" presId="urn:microsoft.com/office/officeart/2005/8/layout/chevron2"/>
    <dgm:cxn modelId="{D8E9DF36-8660-488F-B25F-B1DA323D1FBC}" type="presParOf" srcId="{A4E93324-E804-49F1-8303-60E7A648577C}" destId="{664BBBDB-2B79-47A7-AE67-FE8B41F4CDBF}" srcOrd="2" destOrd="0" presId="urn:microsoft.com/office/officeart/2005/8/layout/chevron2"/>
    <dgm:cxn modelId="{88248A22-5C42-4A5D-AC49-06FEE30BEA10}" type="presParOf" srcId="{664BBBDB-2B79-47A7-AE67-FE8B41F4CDBF}" destId="{2E86F82D-1E38-4083-BC9B-07B3016B666A}" srcOrd="0" destOrd="0" presId="urn:microsoft.com/office/officeart/2005/8/layout/chevron2"/>
    <dgm:cxn modelId="{823CA9D2-DCB4-48BE-B3C0-6FAC860834F9}" type="presParOf" srcId="{664BBBDB-2B79-47A7-AE67-FE8B41F4CDBF}" destId="{D61BFAB5-B3C8-4B7D-B735-9CEFF3A6C0BE}" srcOrd="1" destOrd="0" presId="urn:microsoft.com/office/officeart/2005/8/layout/chevron2"/>
    <dgm:cxn modelId="{EB088CD4-FCE5-4F16-B6F1-0167D1FA7F8A}" type="presParOf" srcId="{A4E93324-E804-49F1-8303-60E7A648577C}" destId="{6A0E562F-5668-40DD-A7D2-7C17BE1A94A6}" srcOrd="3" destOrd="0" presId="urn:microsoft.com/office/officeart/2005/8/layout/chevron2"/>
    <dgm:cxn modelId="{5FD0C10F-9949-42EA-B411-E629880CE37F}" type="presParOf" srcId="{A4E93324-E804-49F1-8303-60E7A648577C}" destId="{BF45DF2D-DD7C-44E3-AD24-56FBB3A8AE09}" srcOrd="4" destOrd="0" presId="urn:microsoft.com/office/officeart/2005/8/layout/chevron2"/>
    <dgm:cxn modelId="{2D30F686-5A57-42FE-ABF1-4FF757EC14BB}" type="presParOf" srcId="{BF45DF2D-DD7C-44E3-AD24-56FBB3A8AE09}" destId="{91CDA272-BE8B-4EC1-AE58-9DE0C69C93D6}" srcOrd="0" destOrd="0" presId="urn:microsoft.com/office/officeart/2005/8/layout/chevron2"/>
    <dgm:cxn modelId="{BFB836DC-17EE-4979-BDFA-81CAF21B2A90}" type="presParOf" srcId="{BF45DF2D-DD7C-44E3-AD24-56FBB3A8AE09}" destId="{B033EDBA-820A-431F-A519-FCB73F9C1E16}" srcOrd="1" destOrd="0" presId="urn:microsoft.com/office/officeart/2005/8/layout/chevron2"/>
    <dgm:cxn modelId="{7CA1D43A-F6D1-4E3E-9D03-4C38D43B3A89}" type="presParOf" srcId="{A4E93324-E804-49F1-8303-60E7A648577C}" destId="{F035871F-4992-4EFE-867F-920F012C4DBE}" srcOrd="5" destOrd="0" presId="urn:microsoft.com/office/officeart/2005/8/layout/chevron2"/>
    <dgm:cxn modelId="{BD9C814B-98C1-4EEC-9C86-39EE2F99FF62}" type="presParOf" srcId="{A4E93324-E804-49F1-8303-60E7A648577C}" destId="{AD3EC475-9BE8-4C65-8CFC-E0403CDB77BC}" srcOrd="6" destOrd="0" presId="urn:microsoft.com/office/officeart/2005/8/layout/chevron2"/>
    <dgm:cxn modelId="{2A8DB03F-F65D-4F3D-A48A-7CC7D4374458}" type="presParOf" srcId="{AD3EC475-9BE8-4C65-8CFC-E0403CDB77BC}" destId="{D1EB848B-5C14-439C-ABD4-80FA81D9C490}" srcOrd="0" destOrd="0" presId="urn:microsoft.com/office/officeart/2005/8/layout/chevron2"/>
    <dgm:cxn modelId="{8B8F82BD-325B-49E9-92CF-45E638200C57}" type="presParOf" srcId="{AD3EC475-9BE8-4C65-8CFC-E0403CDB77BC}" destId="{7478F864-A4F8-454C-B10D-CDDA5321D1FB}" srcOrd="1" destOrd="0" presId="urn:microsoft.com/office/officeart/2005/8/layout/chevron2"/>
    <dgm:cxn modelId="{8F2BBA07-4264-4C7B-8E4E-B8651B4C51ED}" type="presParOf" srcId="{A4E93324-E804-49F1-8303-60E7A648577C}" destId="{FC8621F4-7C90-427F-902B-9BDC3675541D}" srcOrd="7" destOrd="0" presId="urn:microsoft.com/office/officeart/2005/8/layout/chevron2"/>
    <dgm:cxn modelId="{92C5362D-F89A-411A-8ABD-8460E2310089}" type="presParOf" srcId="{A4E93324-E804-49F1-8303-60E7A648577C}" destId="{1908D686-43B8-473D-942C-C7EF37E0AABB}" srcOrd="8" destOrd="0" presId="urn:microsoft.com/office/officeart/2005/8/layout/chevron2"/>
    <dgm:cxn modelId="{EFE557A7-D5A4-4ED7-9367-CB4594C65144}" type="presParOf" srcId="{1908D686-43B8-473D-942C-C7EF37E0AABB}" destId="{A7716A31-4AB2-48D8-86B6-C83691B825E5}" srcOrd="0" destOrd="0" presId="urn:microsoft.com/office/officeart/2005/8/layout/chevron2"/>
    <dgm:cxn modelId="{A698F3AB-F27D-4AC3-985B-923AE6C77DB5}" type="presParOf" srcId="{1908D686-43B8-473D-942C-C7EF37E0AABB}" destId="{D62F1CC6-7532-4E72-A756-BF8BB0A3A679}" srcOrd="1" destOrd="0" presId="urn:microsoft.com/office/officeart/2005/8/layout/chevron2"/>
    <dgm:cxn modelId="{65EE8F92-6FA2-4E35-87FB-EC7A6521F9BD}" type="presParOf" srcId="{A4E93324-E804-49F1-8303-60E7A648577C}" destId="{C657831A-40AA-42EC-ABD7-480B2E2CFE1F}" srcOrd="9" destOrd="0" presId="urn:microsoft.com/office/officeart/2005/8/layout/chevron2"/>
    <dgm:cxn modelId="{F6A400B8-4AB1-476C-879B-2B2895BF203F}" type="presParOf" srcId="{A4E93324-E804-49F1-8303-60E7A648577C}" destId="{922E9CC3-3804-4A65-82CF-D44466EDAB67}" srcOrd="10" destOrd="0" presId="urn:microsoft.com/office/officeart/2005/8/layout/chevron2"/>
    <dgm:cxn modelId="{F7B323B5-6CF4-433F-8A4D-DBD6169E7A1C}" type="presParOf" srcId="{922E9CC3-3804-4A65-82CF-D44466EDAB67}" destId="{E48CFE39-1C01-4451-85D8-39CF9655EFCC}" srcOrd="0" destOrd="0" presId="urn:microsoft.com/office/officeart/2005/8/layout/chevron2"/>
    <dgm:cxn modelId="{E5D164D0-D5AE-45D0-AA7C-ED45320C1EF0}" type="presParOf" srcId="{922E9CC3-3804-4A65-82CF-D44466EDAB67}" destId="{B1459D2C-18D2-4D9B-8579-425A3109C69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B47AC-E79A-4DBB-8E15-0F472BF5639C}">
      <dsp:nvSpPr>
        <dsp:cNvPr id="0" name=""/>
        <dsp:cNvSpPr/>
      </dsp:nvSpPr>
      <dsp:spPr>
        <a:xfrm rot="5400000">
          <a:off x="-219471" y="219479"/>
          <a:ext cx="1463145" cy="1024202"/>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Abadi" panose="020B0604020104020204" pitchFamily="34" charset="0"/>
            </a:rPr>
            <a:t>SpaceX API</a:t>
          </a:r>
        </a:p>
      </dsp:txBody>
      <dsp:txXfrm rot="-5400000">
        <a:off x="1" y="512108"/>
        <a:ext cx="1024202" cy="438943"/>
      </dsp:txXfrm>
    </dsp:sp>
    <dsp:sp modelId="{41A3F4AF-24F2-447C-B237-D5000985B828}">
      <dsp:nvSpPr>
        <dsp:cNvPr id="0" name=""/>
        <dsp:cNvSpPr/>
      </dsp:nvSpPr>
      <dsp:spPr>
        <a:xfrm rot="5400000">
          <a:off x="4100578" y="-3076368"/>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Request data from URL</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Check response content</a:t>
          </a:r>
        </a:p>
      </dsp:txBody>
      <dsp:txXfrm rot="-5400000">
        <a:off x="1024202" y="46434"/>
        <a:ext cx="7057371" cy="858192"/>
      </dsp:txXfrm>
    </dsp:sp>
    <dsp:sp modelId="{53750BFA-32AA-4947-8E91-57B49066B5A2}">
      <dsp:nvSpPr>
        <dsp:cNvPr id="0" name=""/>
        <dsp:cNvSpPr/>
      </dsp:nvSpPr>
      <dsp:spPr>
        <a:xfrm rot="5400000">
          <a:off x="-219471" y="1537981"/>
          <a:ext cx="1463145" cy="1024202"/>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Abadi" panose="020B0604020104020204" pitchFamily="34" charset="0"/>
            </a:rPr>
            <a:t>GET Request</a:t>
          </a:r>
        </a:p>
      </dsp:txBody>
      <dsp:txXfrm rot="-5400000">
        <a:off x="1" y="1830610"/>
        <a:ext cx="1024202" cy="438943"/>
      </dsp:txXfrm>
    </dsp:sp>
    <dsp:sp modelId="{ADB07898-701E-427B-9BD6-B5EC6FAC4A76}">
      <dsp:nvSpPr>
        <dsp:cNvPr id="0" name=""/>
        <dsp:cNvSpPr/>
      </dsp:nvSpPr>
      <dsp:spPr>
        <a:xfrm rot="5400000">
          <a:off x="4100578" y="-1757866"/>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Request JSON results using static response object</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200 status responses requested</a:t>
          </a:r>
        </a:p>
      </dsp:txBody>
      <dsp:txXfrm rot="-5400000">
        <a:off x="1024202" y="1364936"/>
        <a:ext cx="7057371" cy="858192"/>
      </dsp:txXfrm>
    </dsp:sp>
    <dsp:sp modelId="{B452F67B-DC2A-4360-9A60-09DC1BBC82C9}">
      <dsp:nvSpPr>
        <dsp:cNvPr id="0" name=""/>
        <dsp:cNvSpPr/>
      </dsp:nvSpPr>
      <dsp:spPr>
        <a:xfrm rot="5400000">
          <a:off x="-219471" y="2856483"/>
          <a:ext cx="1463145" cy="1024202"/>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Abadi" panose="020B0604020104020204" pitchFamily="34" charset="0"/>
            </a:rPr>
            <a:t>Pandas Data Frame</a:t>
          </a:r>
        </a:p>
      </dsp:txBody>
      <dsp:txXfrm rot="-5400000">
        <a:off x="1" y="3149112"/>
        <a:ext cx="1024202" cy="438943"/>
      </dsp:txXfrm>
    </dsp:sp>
    <dsp:sp modelId="{D44FB71F-E6D8-4C70-888F-6CE0CE90EA05}">
      <dsp:nvSpPr>
        <dsp:cNvPr id="0" name=""/>
        <dsp:cNvSpPr/>
      </dsp:nvSpPr>
      <dsp:spPr>
        <a:xfrm rot="5400000">
          <a:off x="4100578" y="-439365"/>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Convert JSON response into Pandas data frame using .</a:t>
          </a:r>
          <a:r>
            <a:rPr lang="en-US" sz="1900" kern="1200" dirty="0" err="1">
              <a:latin typeface="Abadi" panose="020B0604020104020204" pitchFamily="34" charset="0"/>
            </a:rPr>
            <a:t>json_normalize</a:t>
          </a:r>
          <a:r>
            <a:rPr lang="en-US" sz="1900" kern="1200" dirty="0">
              <a:latin typeface="Abadi" panose="020B0604020104020204" pitchFamily="34" charset="0"/>
            </a:rPr>
            <a:t>() function</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SpaceX API used to retrieve information for four specific columns</a:t>
          </a:r>
        </a:p>
      </dsp:txBody>
      <dsp:txXfrm rot="-5400000">
        <a:off x="1024202" y="2683437"/>
        <a:ext cx="7057371" cy="858192"/>
      </dsp:txXfrm>
    </dsp:sp>
    <dsp:sp modelId="{960A2BDC-AE93-4058-9A2F-8274863D308A}">
      <dsp:nvSpPr>
        <dsp:cNvPr id="0" name=""/>
        <dsp:cNvSpPr/>
      </dsp:nvSpPr>
      <dsp:spPr>
        <a:xfrm rot="5400000">
          <a:off x="-219471" y="4174985"/>
          <a:ext cx="1463145" cy="1024202"/>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Abadi" panose="020B0604020104020204" pitchFamily="34" charset="0"/>
            </a:rPr>
            <a:t>Falcon 9 Launches</a:t>
          </a:r>
        </a:p>
      </dsp:txBody>
      <dsp:txXfrm rot="-5400000">
        <a:off x="1" y="4467614"/>
        <a:ext cx="1024202" cy="438943"/>
      </dsp:txXfrm>
    </dsp:sp>
    <dsp:sp modelId="{BE8BA6B3-B4BD-46FB-AB54-BED6F5B6B573}">
      <dsp:nvSpPr>
        <dsp:cNvPr id="0" name=""/>
        <dsp:cNvSpPr/>
      </dsp:nvSpPr>
      <dsp:spPr>
        <a:xfrm rot="5400000">
          <a:off x="4100578" y="879136"/>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Data frame is filtered to only use Falcon 9 launch records</a:t>
          </a:r>
        </a:p>
      </dsp:txBody>
      <dsp:txXfrm rot="-5400000">
        <a:off x="1024202" y="4001938"/>
        <a:ext cx="7057371" cy="85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14F30-0EFC-4374-A2C7-B70CB14FF092}">
      <dsp:nvSpPr>
        <dsp:cNvPr id="0" name=""/>
        <dsp:cNvSpPr/>
      </dsp:nvSpPr>
      <dsp:spPr>
        <a:xfrm rot="5400000">
          <a:off x="-289718" y="292805"/>
          <a:ext cx="1931458" cy="1352020"/>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latin typeface="Abadi" panose="020B0604020104020204" pitchFamily="34" charset="0"/>
            </a:rPr>
            <a:t>Falcon 9 Launch</a:t>
          </a:r>
        </a:p>
      </dsp:txBody>
      <dsp:txXfrm rot="-5400000">
        <a:off x="1" y="679096"/>
        <a:ext cx="1352020" cy="579438"/>
      </dsp:txXfrm>
    </dsp:sp>
    <dsp:sp modelId="{8E9868DC-D527-4578-B4D6-5C321BDB153A}">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Request Falcon 9 launch records from Wiki page URL</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HTTP GET method</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Created </a:t>
          </a:r>
          <a:r>
            <a:rPr lang="en-US" sz="1900" kern="1200" dirty="0" err="1">
              <a:latin typeface="Abadi" panose="020B0604020104020204" pitchFamily="34" charset="0"/>
            </a:rPr>
            <a:t>BeautifulSoup</a:t>
          </a:r>
          <a:r>
            <a:rPr lang="en-US" sz="1900" kern="1200" dirty="0">
              <a:latin typeface="Abadi" panose="020B0604020104020204" pitchFamily="34" charset="0"/>
            </a:rPr>
            <a:t> object from HTML response</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Verify object creation</a:t>
          </a:r>
        </a:p>
      </dsp:txBody>
      <dsp:txXfrm rot="-5400000">
        <a:off x="1352020" y="64373"/>
        <a:ext cx="6714693" cy="1132875"/>
      </dsp:txXfrm>
    </dsp:sp>
    <dsp:sp modelId="{0F5FE075-F60D-4BFB-A250-A4FD16C3E808}">
      <dsp:nvSpPr>
        <dsp:cNvPr id="0" name=""/>
        <dsp:cNvSpPr/>
      </dsp:nvSpPr>
      <dsp:spPr>
        <a:xfrm rot="5400000">
          <a:off x="-289718" y="2033323"/>
          <a:ext cx="1931458" cy="1352020"/>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latin typeface="Abadi" panose="020B0604020104020204" pitchFamily="34" charset="0"/>
            </a:rPr>
            <a:t>HTML Table Header</a:t>
          </a:r>
        </a:p>
      </dsp:txBody>
      <dsp:txXfrm rot="-5400000">
        <a:off x="1" y="2419614"/>
        <a:ext cx="1352020" cy="579438"/>
      </dsp:txXfrm>
    </dsp:sp>
    <dsp:sp modelId="{D262386D-9447-4370-8C4D-E07FE107C2EA}">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Collect all relevant column names using </a:t>
          </a:r>
          <a:r>
            <a:rPr lang="en-US" sz="1900" kern="1200" dirty="0" err="1">
              <a:latin typeface="Abadi" panose="020B0604020104020204" pitchFamily="34" charset="0"/>
            </a:rPr>
            <a:t>BeautifulSoup</a:t>
          </a:r>
          <a:endParaRPr lang="en-US" sz="1900" kern="1200" dirty="0">
            <a:latin typeface="Abadi" panose="020B0604020104020204" pitchFamily="34" charset="0"/>
          </a:endParaRP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Verify extracted column names</a:t>
          </a:r>
        </a:p>
      </dsp:txBody>
      <dsp:txXfrm rot="-5400000">
        <a:off x="1352020" y="1804891"/>
        <a:ext cx="6714693" cy="1132875"/>
      </dsp:txXfrm>
    </dsp:sp>
    <dsp:sp modelId="{700981F4-009B-482B-A457-3036E8A8E904}">
      <dsp:nvSpPr>
        <dsp:cNvPr id="0" name=""/>
        <dsp:cNvSpPr/>
      </dsp:nvSpPr>
      <dsp:spPr>
        <a:xfrm rot="5400000">
          <a:off x="-289718" y="3773840"/>
          <a:ext cx="1931458" cy="1352020"/>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latin typeface="Abadi" panose="020B0604020104020204" pitchFamily="34" charset="0"/>
            </a:rPr>
            <a:t>Parse HTML Tables</a:t>
          </a:r>
        </a:p>
      </dsp:txBody>
      <dsp:txXfrm rot="-5400000">
        <a:off x="1" y="4160131"/>
        <a:ext cx="1352020" cy="579438"/>
      </dsp:txXfrm>
    </dsp:sp>
    <dsp:sp modelId="{D29C3584-9D69-4267-A15F-7A99D1FB7C12}">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Create empty dictionary with keys</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Parse all launch tables</a:t>
          </a:r>
        </a:p>
        <a:p>
          <a:pPr marL="171450" lvl="1" indent="-171450" algn="l" defTabSz="844550">
            <a:lnSpc>
              <a:spcPct val="90000"/>
            </a:lnSpc>
            <a:spcBef>
              <a:spcPct val="0"/>
            </a:spcBef>
            <a:spcAft>
              <a:spcPct val="15000"/>
            </a:spcAft>
            <a:buChar char="•"/>
          </a:pPr>
          <a:r>
            <a:rPr lang="en-US" sz="1900" kern="1200" dirty="0">
              <a:latin typeface="Abadi" panose="020B0604020104020204" pitchFamily="34" charset="0"/>
            </a:rPr>
            <a:t>Convert to data frame</a:t>
          </a:r>
        </a:p>
      </dsp:txBody>
      <dsp:txXfrm rot="-5400000">
        <a:off x="1352020" y="3545408"/>
        <a:ext cx="6714693" cy="1132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9FDA9-007A-4C4A-84AE-5C98B1783683}">
      <dsp:nvSpPr>
        <dsp:cNvPr id="0" name=""/>
        <dsp:cNvSpPr/>
      </dsp:nvSpPr>
      <dsp:spPr>
        <a:xfrm rot="5400000">
          <a:off x="-147439" y="150917"/>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dirty="0">
              <a:effectLst>
                <a:outerShdw blurRad="38100" dist="38100" dir="2700000" algn="tl">
                  <a:srgbClr val="000000">
                    <a:alpha val="43137"/>
                  </a:srgbClr>
                </a:outerShdw>
              </a:effectLst>
              <a:latin typeface="Abadi" panose="020B0604020104020204" pitchFamily="34" charset="0"/>
            </a:rPr>
            <a:t>Assign X &amp; Y Variable</a:t>
          </a:r>
        </a:p>
      </dsp:txBody>
      <dsp:txXfrm rot="-5400000">
        <a:off x="1" y="347503"/>
        <a:ext cx="688049" cy="294878"/>
      </dsp:txXfrm>
    </dsp:sp>
    <dsp:sp modelId="{70B9E803-B383-485B-BB49-86D15A8D18A7}">
      <dsp:nvSpPr>
        <dsp:cNvPr id="0" name=""/>
        <dsp:cNvSpPr/>
      </dsp:nvSpPr>
      <dsp:spPr>
        <a:xfrm rot="5400000">
          <a:off x="2605131" y="-1913604"/>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NumPy array to add class column and assign as Y variable</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Standardized data in X and reassigned X variable using transform()</a:t>
          </a:r>
        </a:p>
      </dsp:txBody>
      <dsp:txXfrm rot="-5400000">
        <a:off x="688049" y="34667"/>
        <a:ext cx="4441878" cy="576524"/>
      </dsp:txXfrm>
    </dsp:sp>
    <dsp:sp modelId="{2E86F82D-1E38-4083-BC9B-07B3016B666A}">
      <dsp:nvSpPr>
        <dsp:cNvPr id="0" name=""/>
        <dsp:cNvSpPr/>
      </dsp:nvSpPr>
      <dsp:spPr>
        <a:xfrm rot="5400000">
          <a:off x="-147439" y="1036673"/>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dirty="0">
              <a:effectLst>
                <a:outerShdw blurRad="38100" dist="38100" dir="2700000" algn="tl">
                  <a:srgbClr val="000000">
                    <a:alpha val="43137"/>
                  </a:srgbClr>
                </a:outerShdw>
              </a:effectLst>
              <a:latin typeface="Abadi" panose="020B0604020104020204" pitchFamily="34" charset="0"/>
            </a:rPr>
            <a:t>Split Data</a:t>
          </a:r>
        </a:p>
      </dsp:txBody>
      <dsp:txXfrm rot="-5400000">
        <a:off x="1" y="1233259"/>
        <a:ext cx="688049" cy="294878"/>
      </dsp:txXfrm>
    </dsp:sp>
    <dsp:sp modelId="{D61BFAB5-B3C8-4B7D-B735-9CEFF3A6C0BE}">
      <dsp:nvSpPr>
        <dsp:cNvPr id="0" name=""/>
        <dsp:cNvSpPr/>
      </dsp:nvSpPr>
      <dsp:spPr>
        <a:xfrm rot="5400000">
          <a:off x="2605131" y="-1027847"/>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Split data into train &amp; test dataset</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80% train data, 20% test data (18 test samples)</a:t>
          </a:r>
        </a:p>
      </dsp:txBody>
      <dsp:txXfrm rot="-5400000">
        <a:off x="688049" y="920424"/>
        <a:ext cx="4441878" cy="576524"/>
      </dsp:txXfrm>
    </dsp:sp>
    <dsp:sp modelId="{91CDA272-BE8B-4EC1-AE58-9DE0C69C93D6}">
      <dsp:nvSpPr>
        <dsp:cNvPr id="0" name=""/>
        <dsp:cNvSpPr/>
      </dsp:nvSpPr>
      <dsp:spPr>
        <a:xfrm rot="5400000">
          <a:off x="-147439" y="1922430"/>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dirty="0">
              <a:effectLst>
                <a:outerShdw blurRad="38100" dist="38100" dir="2700000" algn="tl">
                  <a:srgbClr val="000000">
                    <a:alpha val="43137"/>
                  </a:srgbClr>
                </a:outerShdw>
              </a:effectLst>
              <a:latin typeface="Abadi" panose="020B0604020104020204" pitchFamily="34" charset="0"/>
            </a:rPr>
            <a:t>Logistic Regression</a:t>
          </a:r>
        </a:p>
      </dsp:txBody>
      <dsp:txXfrm rot="-5400000">
        <a:off x="1" y="2119016"/>
        <a:ext cx="688049" cy="294878"/>
      </dsp:txXfrm>
    </dsp:sp>
    <dsp:sp modelId="{B033EDBA-820A-431F-A519-FCB73F9C1E16}">
      <dsp:nvSpPr>
        <dsp:cNvPr id="0" name=""/>
        <dsp:cNvSpPr/>
      </dsp:nvSpPr>
      <dsp:spPr>
        <a:xfrm rot="5400000">
          <a:off x="2605131" y="-142091"/>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latin typeface="Abadi" panose="020B0604020104020204" pitchFamily="34" charset="0"/>
            </a:rPr>
            <a:t>LogisticRegression</a:t>
          </a:r>
          <a:r>
            <a:rPr lang="en-US" sz="900" kern="1200" dirty="0">
              <a:latin typeface="Abadi" panose="020B0604020104020204" pitchFamily="34" charset="0"/>
            </a:rPr>
            <a:t>() function used on train data</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training data accuracy determined using </a:t>
          </a:r>
          <a:r>
            <a:rPr lang="en-US" sz="900" kern="1200" dirty="0" err="1">
              <a:latin typeface="Abadi" panose="020B0604020104020204" pitchFamily="34" charset="0"/>
            </a:rPr>
            <a:t>best_params</a:t>
          </a:r>
          <a:r>
            <a:rPr lang="en-US" sz="900" kern="1200" dirty="0">
              <a:latin typeface="Abadi" panose="020B0604020104020204" pitchFamily="34" charset="0"/>
            </a:rPr>
            <a:t>_, &amp; </a:t>
          </a:r>
          <a:r>
            <a:rPr lang="en-US" sz="900" kern="1200" dirty="0" err="1">
              <a:latin typeface="Abadi" panose="020B0604020104020204" pitchFamily="34" charset="0"/>
            </a:rPr>
            <a:t>best_score</a:t>
          </a:r>
          <a:r>
            <a:rPr lang="en-US" sz="900" kern="1200" dirty="0">
              <a:latin typeface="Abadi" panose="020B0604020104020204" pitchFamily="34" charset="0"/>
            </a:rPr>
            <a:t>_, functions</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score() used to determine test data accuracy</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confusion matrix applied to test data set to determine false positives</a:t>
          </a:r>
        </a:p>
      </dsp:txBody>
      <dsp:txXfrm rot="-5400000">
        <a:off x="688049" y="1806180"/>
        <a:ext cx="4441878" cy="576524"/>
      </dsp:txXfrm>
    </dsp:sp>
    <dsp:sp modelId="{D1EB848B-5C14-439C-ABD4-80FA81D9C490}">
      <dsp:nvSpPr>
        <dsp:cNvPr id="0" name=""/>
        <dsp:cNvSpPr/>
      </dsp:nvSpPr>
      <dsp:spPr>
        <a:xfrm rot="5400000">
          <a:off x="-147439" y="2808187"/>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Font typeface="+mj-lt"/>
            <a:buNone/>
          </a:pPr>
          <a:r>
            <a:rPr lang="en-US" sz="700" b="1" kern="1200" dirty="0">
              <a:effectLst>
                <a:outerShdw blurRad="38100" dist="38100" dir="2700000" algn="tl">
                  <a:srgbClr val="000000">
                    <a:alpha val="43137"/>
                  </a:srgbClr>
                </a:outerShdw>
              </a:effectLst>
              <a:latin typeface="Abadi" panose="020B0604020104020204" pitchFamily="34" charset="0"/>
            </a:rPr>
            <a:t>Support Vector Machine</a:t>
          </a:r>
        </a:p>
      </dsp:txBody>
      <dsp:txXfrm rot="-5400000">
        <a:off x="1" y="3004773"/>
        <a:ext cx="688049" cy="294878"/>
      </dsp:txXfrm>
    </dsp:sp>
    <dsp:sp modelId="{7478F864-A4F8-454C-B10D-CDDA5321D1FB}">
      <dsp:nvSpPr>
        <dsp:cNvPr id="0" name=""/>
        <dsp:cNvSpPr/>
      </dsp:nvSpPr>
      <dsp:spPr>
        <a:xfrm rot="5400000">
          <a:off x="2605131" y="743665"/>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SVC() function used on train data</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training data accuracy determined using </a:t>
          </a:r>
          <a:r>
            <a:rPr lang="en-US" sz="900" kern="1200" dirty="0" err="1">
              <a:latin typeface="Abadi" panose="020B0604020104020204" pitchFamily="34" charset="0"/>
            </a:rPr>
            <a:t>best_params</a:t>
          </a:r>
          <a:r>
            <a:rPr lang="en-US" sz="900" kern="1200" dirty="0">
              <a:latin typeface="Abadi" panose="020B0604020104020204" pitchFamily="34" charset="0"/>
            </a:rPr>
            <a:t>_, &amp; </a:t>
          </a:r>
          <a:r>
            <a:rPr lang="en-US" sz="900" kern="1200" dirty="0" err="1">
              <a:latin typeface="Abadi" panose="020B0604020104020204" pitchFamily="34" charset="0"/>
            </a:rPr>
            <a:t>best_score</a:t>
          </a:r>
          <a:r>
            <a:rPr lang="en-US" sz="900" kern="1200" dirty="0">
              <a:latin typeface="Abadi" panose="020B0604020104020204" pitchFamily="34" charset="0"/>
            </a:rPr>
            <a:t>_, functions</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score() used to determine test data accuracy</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confusion matrix applied to test data set to determine false positives</a:t>
          </a:r>
        </a:p>
      </dsp:txBody>
      <dsp:txXfrm rot="-5400000">
        <a:off x="688049" y="2691937"/>
        <a:ext cx="4441878" cy="576524"/>
      </dsp:txXfrm>
    </dsp:sp>
    <dsp:sp modelId="{A7716A31-4AB2-48D8-86B6-C83691B825E5}">
      <dsp:nvSpPr>
        <dsp:cNvPr id="0" name=""/>
        <dsp:cNvSpPr/>
      </dsp:nvSpPr>
      <dsp:spPr>
        <a:xfrm rot="5400000">
          <a:off x="-147439" y="3693944"/>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dirty="0">
              <a:effectLst>
                <a:outerShdw blurRad="38100" dist="38100" dir="2700000" algn="tl">
                  <a:srgbClr val="000000">
                    <a:alpha val="43137"/>
                  </a:srgbClr>
                </a:outerShdw>
              </a:effectLst>
              <a:latin typeface="Abadi" panose="020B0604020104020204" pitchFamily="34" charset="0"/>
            </a:rPr>
            <a:t>Decision Tree</a:t>
          </a:r>
        </a:p>
      </dsp:txBody>
      <dsp:txXfrm rot="-5400000">
        <a:off x="1" y="3890530"/>
        <a:ext cx="688049" cy="294878"/>
      </dsp:txXfrm>
    </dsp:sp>
    <dsp:sp modelId="{D62F1CC6-7532-4E72-A756-BF8BB0A3A679}">
      <dsp:nvSpPr>
        <dsp:cNvPr id="0" name=""/>
        <dsp:cNvSpPr/>
      </dsp:nvSpPr>
      <dsp:spPr>
        <a:xfrm rot="5400000">
          <a:off x="2605131" y="1629422"/>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latin typeface="Abadi" panose="020B0604020104020204" pitchFamily="34" charset="0"/>
            </a:rPr>
            <a:t>DecisionTreeClassifier</a:t>
          </a:r>
          <a:r>
            <a:rPr lang="en-US" sz="900" kern="1200" dirty="0">
              <a:latin typeface="Abadi" panose="020B0604020104020204" pitchFamily="34" charset="0"/>
            </a:rPr>
            <a:t>() function used on train data</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training data accuracy determined using </a:t>
          </a:r>
          <a:r>
            <a:rPr lang="en-US" sz="900" kern="1200" dirty="0" err="1">
              <a:latin typeface="Abadi" panose="020B0604020104020204" pitchFamily="34" charset="0"/>
            </a:rPr>
            <a:t>best_params</a:t>
          </a:r>
          <a:r>
            <a:rPr lang="en-US" sz="900" kern="1200" dirty="0">
              <a:latin typeface="Abadi" panose="020B0604020104020204" pitchFamily="34" charset="0"/>
            </a:rPr>
            <a:t>_, &amp; </a:t>
          </a:r>
          <a:r>
            <a:rPr lang="en-US" sz="900" kern="1200" dirty="0" err="1">
              <a:latin typeface="Abadi" panose="020B0604020104020204" pitchFamily="34" charset="0"/>
            </a:rPr>
            <a:t>best_score</a:t>
          </a:r>
          <a:r>
            <a:rPr lang="en-US" sz="900" kern="1200" dirty="0">
              <a:latin typeface="Abadi" panose="020B0604020104020204" pitchFamily="34" charset="0"/>
            </a:rPr>
            <a:t>_, functions</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score() used to determine test data accuracy</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confusion matrix applied to test data set to determine false positives</a:t>
          </a:r>
        </a:p>
      </dsp:txBody>
      <dsp:txXfrm rot="-5400000">
        <a:off x="688049" y="3577694"/>
        <a:ext cx="4441878" cy="576524"/>
      </dsp:txXfrm>
    </dsp:sp>
    <dsp:sp modelId="{E48CFE39-1C01-4451-85D8-39CF9655EFCC}">
      <dsp:nvSpPr>
        <dsp:cNvPr id="0" name=""/>
        <dsp:cNvSpPr/>
      </dsp:nvSpPr>
      <dsp:spPr>
        <a:xfrm rot="5400000">
          <a:off x="-147439" y="4579700"/>
          <a:ext cx="982927" cy="688049"/>
        </a:xfrm>
        <a:prstGeom prst="chevron">
          <a:avLst/>
        </a:prstGeom>
        <a:solidFill>
          <a:srgbClr val="0B49C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dirty="0">
              <a:effectLst>
                <a:outerShdw blurRad="38100" dist="38100" dir="2700000" algn="tl">
                  <a:srgbClr val="000000">
                    <a:alpha val="43137"/>
                  </a:srgbClr>
                </a:outerShdw>
              </a:effectLst>
              <a:latin typeface="Abadi" panose="020B0604020104020204" pitchFamily="34" charset="0"/>
            </a:rPr>
            <a:t>K-Nearest Neighbor</a:t>
          </a:r>
        </a:p>
      </dsp:txBody>
      <dsp:txXfrm rot="-5400000">
        <a:off x="1" y="4776286"/>
        <a:ext cx="688049" cy="294878"/>
      </dsp:txXfrm>
    </dsp:sp>
    <dsp:sp modelId="{B1459D2C-18D2-4D9B-8579-425A3109C690}">
      <dsp:nvSpPr>
        <dsp:cNvPr id="0" name=""/>
        <dsp:cNvSpPr/>
      </dsp:nvSpPr>
      <dsp:spPr>
        <a:xfrm rot="5400000">
          <a:off x="2605131" y="2515178"/>
          <a:ext cx="638902" cy="44730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latin typeface="Abadi" panose="020B0604020104020204" pitchFamily="34" charset="0"/>
            </a:rPr>
            <a:t>KNeighborsClassifier</a:t>
          </a:r>
          <a:r>
            <a:rPr lang="en-US" sz="900" kern="1200" dirty="0">
              <a:latin typeface="Abadi" panose="020B0604020104020204" pitchFamily="34" charset="0"/>
            </a:rPr>
            <a:t>() function used on train data</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training data accuracy determined using </a:t>
          </a:r>
          <a:r>
            <a:rPr lang="en-US" sz="900" kern="1200" dirty="0" err="1">
              <a:latin typeface="Abadi" panose="020B0604020104020204" pitchFamily="34" charset="0"/>
            </a:rPr>
            <a:t>best_params</a:t>
          </a:r>
          <a:r>
            <a:rPr lang="en-US" sz="900" kern="1200" dirty="0">
              <a:latin typeface="Abadi" panose="020B0604020104020204" pitchFamily="34" charset="0"/>
            </a:rPr>
            <a:t>_, &amp; </a:t>
          </a:r>
          <a:r>
            <a:rPr lang="en-US" sz="900" kern="1200" dirty="0" err="1">
              <a:latin typeface="Abadi" panose="020B0604020104020204" pitchFamily="34" charset="0"/>
            </a:rPr>
            <a:t>best_score</a:t>
          </a:r>
          <a:r>
            <a:rPr lang="en-US" sz="900" kern="1200" dirty="0">
              <a:latin typeface="Abadi" panose="020B0604020104020204" pitchFamily="34" charset="0"/>
            </a:rPr>
            <a:t>_, functions</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score() used to determine test data accuracy</a:t>
          </a:r>
        </a:p>
        <a:p>
          <a:pPr marL="57150" lvl="1" indent="-57150" algn="l" defTabSz="400050">
            <a:lnSpc>
              <a:spcPct val="90000"/>
            </a:lnSpc>
            <a:spcBef>
              <a:spcPct val="0"/>
            </a:spcBef>
            <a:spcAft>
              <a:spcPct val="15000"/>
            </a:spcAft>
            <a:buChar char="•"/>
          </a:pPr>
          <a:r>
            <a:rPr lang="en-US" sz="900" kern="1200" dirty="0">
              <a:latin typeface="Abadi" panose="020B0604020104020204" pitchFamily="34" charset="0"/>
            </a:rPr>
            <a:t>confusion matrix applied to test data set to determine false positives</a:t>
          </a:r>
        </a:p>
      </dsp:txBody>
      <dsp:txXfrm rot="-5400000">
        <a:off x="688049" y="4463450"/>
        <a:ext cx="4441878" cy="5765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98216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92590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34291-D770-7BDD-99B9-8992F444A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97942-7D0C-9DD7-F322-9B8172977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4DB42-A7A1-C455-22E8-97A17C0C1581}"/>
              </a:ext>
            </a:extLst>
          </p:cNvPr>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a:extLst>
              <a:ext uri="{FF2B5EF4-FFF2-40B4-BE49-F238E27FC236}">
                <a16:creationId xmlns:a16="http://schemas.microsoft.com/office/drawing/2014/main" id="{8EF3B8F0-2AB1-A756-128C-C512485B8025}"/>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499334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A7067-8EC6-1513-1BB0-733F0FAE4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E1E0A-ABE8-8A4B-45DA-AD858CEFE7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94AC6-B9E2-4F15-4ED7-787BE7F77B1F}"/>
              </a:ext>
            </a:extLst>
          </p:cNvPr>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a:extLst>
              <a:ext uri="{FF2B5EF4-FFF2-40B4-BE49-F238E27FC236}">
                <a16:creationId xmlns:a16="http://schemas.microsoft.com/office/drawing/2014/main" id="{66E513AF-E611-4423-A5EC-473617B99263}"/>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59120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08196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Payload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51123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198183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260695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43978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6644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932769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967066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508235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6796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923224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10323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names of boosters which have successfully landed on drone ship and had payload mass greater than 4000 but less than 6000</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818755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68623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294168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08933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133558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7785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883117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414312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114722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676702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50829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5260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744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2052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3946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swilson1108/Space_Y_Repo/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swilson1108/Space_Y_Repo/blob/main/SpaceX_Dashboard_Code"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Samantha Wilson</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From the collected dataset, percentage of missing values were identified</a:t>
            </a:r>
          </a:p>
          <a:p>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method, the number of launches from four sites, orbit types, &amp; landing outcomes were calculated</a:t>
            </a:r>
          </a:p>
          <a:p>
            <a:r>
              <a:rPr lang="en-US" sz="2200" dirty="0">
                <a:solidFill>
                  <a:schemeClr val="accent3">
                    <a:lumMod val="25000"/>
                  </a:schemeClr>
                </a:solidFill>
                <a:latin typeface="Abadi" panose="020B0604020104020204" pitchFamily="34" charset="0"/>
              </a:rPr>
              <a:t>Based on the landing outcomes, types were classified and assigned a class</a:t>
            </a:r>
          </a:p>
          <a:p>
            <a:pPr lvl="1"/>
            <a:r>
              <a:rPr lang="en-US" sz="1800" dirty="0">
                <a:solidFill>
                  <a:schemeClr val="accent3">
                    <a:lumMod val="25000"/>
                  </a:schemeClr>
                </a:solidFill>
                <a:latin typeface="Abadi" panose="020B0604020104020204" pitchFamily="34" charset="0"/>
              </a:rPr>
              <a:t>Class 1 – successful</a:t>
            </a:r>
          </a:p>
          <a:p>
            <a:pPr lvl="1"/>
            <a:r>
              <a:rPr lang="en-US" sz="1800" dirty="0">
                <a:solidFill>
                  <a:schemeClr val="accent3">
                    <a:lumMod val="25000"/>
                  </a:schemeClr>
                </a:solidFill>
                <a:latin typeface="Abadi" panose="020B0604020104020204" pitchFamily="34" charset="0"/>
              </a:rPr>
              <a:t>Class 0 - failure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ADE38193-A8A7-6898-F317-5EFBC950E395}"/>
              </a:ext>
            </a:extLst>
          </p:cNvPr>
          <p:cNvSpPr txBox="1"/>
          <p:nvPr/>
        </p:nvSpPr>
        <p:spPr>
          <a:xfrm>
            <a:off x="770010" y="6319350"/>
            <a:ext cx="10508005" cy="338554"/>
          </a:xfrm>
          <a:prstGeom prst="rect">
            <a:avLst/>
          </a:prstGeom>
          <a:noFill/>
        </p:spPr>
        <p:txBody>
          <a:bodyPr wrap="none" rtlCol="0">
            <a:spAutoFit/>
          </a:bodyPr>
          <a:lstStyle/>
          <a:p>
            <a:r>
              <a:rPr lang="en-US" sz="1600" b="1" dirty="0">
                <a:solidFill>
                  <a:srgbClr val="204E79"/>
                </a:solidFill>
                <a:effectLst>
                  <a:outerShdw blurRad="38100" dist="38100" dir="2700000" algn="tl">
                    <a:srgbClr val="000000">
                      <a:alpha val="43137"/>
                    </a:srgbClr>
                  </a:outerShdw>
                </a:effectLst>
                <a:latin typeface="Abadi" panose="020B0604020104020204" pitchFamily="34" charset="0"/>
              </a:rPr>
              <a:t>GitHub: https://github.com/swilson1108/Space_Y_Repo/blob/main/labs-jupyter-spacex-Data%20wrangling.ipynb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0"/>
              </a:spcBef>
            </a:pPr>
            <a:r>
              <a:rPr lang="en-US" dirty="0">
                <a:solidFill>
                  <a:schemeClr val="accent3">
                    <a:lumMod val="25000"/>
                  </a:schemeClr>
                </a:solidFill>
                <a:latin typeface="Abadi"/>
              </a:rPr>
              <a:t>For the analyses, the following graphs were performed:</a:t>
            </a:r>
          </a:p>
          <a:p>
            <a:pPr lvl="1">
              <a:lnSpc>
                <a:spcPct val="100000"/>
              </a:lnSpc>
              <a:spcBef>
                <a:spcPts val="0"/>
              </a:spcBef>
            </a:pPr>
            <a:r>
              <a:rPr lang="en-US" b="1" dirty="0">
                <a:solidFill>
                  <a:schemeClr val="accent3">
                    <a:lumMod val="25000"/>
                  </a:schemeClr>
                </a:solidFill>
                <a:effectLst>
                  <a:outerShdw blurRad="38100" dist="38100" dir="2700000" algn="tl">
                    <a:srgbClr val="000000">
                      <a:alpha val="43137"/>
                    </a:srgbClr>
                  </a:outerShdw>
                </a:effectLst>
                <a:latin typeface="Abadi"/>
              </a:rPr>
              <a:t>Scatter plot</a:t>
            </a:r>
            <a:r>
              <a:rPr lang="en-US" dirty="0">
                <a:solidFill>
                  <a:schemeClr val="accent3">
                    <a:lumMod val="25000"/>
                  </a:schemeClr>
                </a:solidFill>
                <a:latin typeface="Abadi"/>
              </a:rPr>
              <a:t>. Various columns such as pay load mass, launch locations, and flight numbers were compared to visualize patterns and correlations</a:t>
            </a:r>
          </a:p>
          <a:p>
            <a:pPr lvl="1">
              <a:lnSpc>
                <a:spcPct val="100000"/>
              </a:lnSpc>
              <a:spcBef>
                <a:spcPts val="0"/>
              </a:spcBef>
            </a:pPr>
            <a:r>
              <a:rPr lang="en-US" b="1" dirty="0">
                <a:solidFill>
                  <a:schemeClr val="accent3">
                    <a:lumMod val="25000"/>
                  </a:schemeClr>
                </a:solidFill>
                <a:effectLst>
                  <a:outerShdw blurRad="38100" dist="38100" dir="2700000" algn="tl">
                    <a:srgbClr val="000000">
                      <a:alpha val="43137"/>
                    </a:srgbClr>
                  </a:outerShdw>
                </a:effectLst>
                <a:latin typeface="Abadi"/>
              </a:rPr>
              <a:t>Bar plot</a:t>
            </a:r>
            <a:r>
              <a:rPr lang="en-US" dirty="0">
                <a:solidFill>
                  <a:schemeClr val="accent3">
                    <a:lumMod val="25000"/>
                  </a:schemeClr>
                </a:solidFill>
                <a:latin typeface="Abadi"/>
              </a:rPr>
              <a:t>. Success rates were compared against orbit types to determine correlation</a:t>
            </a:r>
          </a:p>
          <a:p>
            <a:pPr lvl="1">
              <a:lnSpc>
                <a:spcPct val="100000"/>
              </a:lnSpc>
              <a:spcBef>
                <a:spcPts val="0"/>
              </a:spcBef>
            </a:pPr>
            <a:r>
              <a:rPr lang="en-US" b="1" dirty="0">
                <a:solidFill>
                  <a:schemeClr val="accent3">
                    <a:lumMod val="25000"/>
                  </a:schemeClr>
                </a:solidFill>
                <a:effectLst>
                  <a:outerShdw blurRad="38100" dist="38100" dir="2700000" algn="tl">
                    <a:srgbClr val="000000">
                      <a:alpha val="43137"/>
                    </a:srgbClr>
                  </a:outerShdw>
                </a:effectLst>
                <a:latin typeface="Abadi"/>
              </a:rPr>
              <a:t>Line plot</a:t>
            </a:r>
            <a:r>
              <a:rPr lang="en-US" dirty="0">
                <a:solidFill>
                  <a:schemeClr val="accent3">
                    <a:lumMod val="25000"/>
                  </a:schemeClr>
                </a:solidFill>
                <a:latin typeface="Abadi"/>
              </a:rPr>
              <a:t>. Launch years were compared against success rates to determine trends</a:t>
            </a:r>
            <a:endParaRPr lang="en-US" dirty="0">
              <a:solidFill>
                <a:schemeClr val="accent3">
                  <a:lumMod val="25000"/>
                </a:schemeClr>
              </a:solidFill>
              <a:latin typeface="Abadi" panose="020B0604020104020204" pitchFamily="34" charset="0"/>
            </a:endParaRPr>
          </a:p>
          <a:p>
            <a:pPr>
              <a:spcBef>
                <a:spcPts val="0"/>
              </a:spcBef>
            </a:pPr>
            <a:endParaRPr lang="en-US" sz="3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5F56B62-0019-A38F-06DB-53CDFA61D639}"/>
              </a:ext>
            </a:extLst>
          </p:cNvPr>
          <p:cNvSpPr txBox="1"/>
          <p:nvPr/>
        </p:nvSpPr>
        <p:spPr>
          <a:xfrm>
            <a:off x="770011" y="6150073"/>
            <a:ext cx="7852021" cy="338554"/>
          </a:xfrm>
          <a:prstGeom prst="rect">
            <a:avLst/>
          </a:prstGeom>
          <a:noFill/>
        </p:spPr>
        <p:txBody>
          <a:bodyPr wrap="none" rtlCol="0">
            <a:spAutoFit/>
          </a:bodyPr>
          <a:lstStyle/>
          <a:p>
            <a:r>
              <a:rPr lang="en-US" sz="1600" b="1" dirty="0">
                <a:solidFill>
                  <a:srgbClr val="204E79"/>
                </a:solidFill>
                <a:effectLst>
                  <a:outerShdw blurRad="38100" dist="38100" dir="2700000" algn="tl">
                    <a:srgbClr val="000000">
                      <a:alpha val="43137"/>
                    </a:srgbClr>
                  </a:outerShdw>
                </a:effectLst>
                <a:latin typeface="Abadi" panose="020B0604020104020204" pitchFamily="34" charset="0"/>
              </a:rPr>
              <a:t>GitHub: https://github.com/swilson1108/Space_Y_Repo/blob/main/edadataviz.ipynb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687961"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Query for string entries in the SPACEXTBL table. Use LIKE function with key word string and % symbol to query like terms</a:t>
            </a:r>
          </a:p>
          <a:p>
            <a:pPr>
              <a:lnSpc>
                <a:spcPct val="100000"/>
              </a:lnSpc>
              <a:spcBef>
                <a:spcPts val="1400"/>
              </a:spcBef>
            </a:pPr>
            <a:r>
              <a:rPr lang="en-US" sz="1800" dirty="0">
                <a:solidFill>
                  <a:schemeClr val="accent3">
                    <a:lumMod val="25000"/>
                  </a:schemeClr>
                </a:solidFill>
                <a:latin typeface="Abadi" panose="020B0604020104020204" pitchFamily="34" charset="0"/>
              </a:rPr>
              <a:t>Display average column entry in SPACEXTBL table. Select column with integer/float entries and define average input</a:t>
            </a:r>
          </a:p>
          <a:p>
            <a:pPr>
              <a:lnSpc>
                <a:spcPct val="100000"/>
              </a:lnSpc>
              <a:spcBef>
                <a:spcPts val="1400"/>
              </a:spcBef>
            </a:pPr>
            <a:r>
              <a:rPr lang="en-US" sz="1800" dirty="0">
                <a:solidFill>
                  <a:schemeClr val="accent3">
                    <a:lumMod val="25000"/>
                  </a:schemeClr>
                </a:solidFill>
                <a:latin typeface="Abadi" panose="020B0604020104020204" pitchFamily="34" charset="0"/>
              </a:rPr>
              <a:t>Identify first successful landing outcome. Use MIN() function and define as earliest date from date column and filter for successful landing outcomes</a:t>
            </a:r>
          </a:p>
          <a:p>
            <a:pPr>
              <a:lnSpc>
                <a:spcPct val="100000"/>
              </a:lnSpc>
              <a:spcBef>
                <a:spcPts val="1400"/>
              </a:spcBef>
            </a:pPr>
            <a:r>
              <a:rPr lang="en-US" sz="1800" dirty="0">
                <a:solidFill>
                  <a:schemeClr val="accent3">
                    <a:lumMod val="25000"/>
                  </a:schemeClr>
                </a:solidFill>
                <a:latin typeface="Abadi" panose="020B0604020104020204" pitchFamily="34" charset="0"/>
              </a:rPr>
              <a:t>Identify F9 boosters of a given payload mass range with successful drone ship landing. Filter range using greater or equal &amp; less than or equal functions</a:t>
            </a:r>
          </a:p>
          <a:p>
            <a:pPr>
              <a:lnSpc>
                <a:spcPct val="100000"/>
              </a:lnSpc>
              <a:spcBef>
                <a:spcPts val="1400"/>
              </a:spcBef>
            </a:pPr>
            <a:r>
              <a:rPr lang="en-US" sz="1800" dirty="0">
                <a:solidFill>
                  <a:schemeClr val="accent3">
                    <a:lumMod val="25000"/>
                  </a:schemeClr>
                </a:solidFill>
                <a:latin typeface="Abadi" panose="020B0604020104020204" pitchFamily="34" charset="0"/>
              </a:rPr>
              <a:t>List total number of successful &amp; failure landing outcomes. Count number of successful/failed outcomes and group by outcome column</a:t>
            </a:r>
          </a:p>
          <a:p>
            <a:pPr>
              <a:lnSpc>
                <a:spcPct val="100000"/>
              </a:lnSpc>
              <a:spcBef>
                <a:spcPts val="1400"/>
              </a:spcBef>
            </a:pPr>
            <a:r>
              <a:rPr lang="en-US" sz="1800" dirty="0">
                <a:latin typeface="Abadi" panose="020B0604020104020204" pitchFamily="34" charset="0"/>
              </a:rPr>
              <a:t>Identify all F9 boosters with maximum payload mass. Filter payload mass with maximum value</a:t>
            </a:r>
          </a:p>
          <a:p>
            <a:r>
              <a:rPr lang="en-US" sz="1800" dirty="0">
                <a:latin typeface="Abadi" panose="020B0604020104020204" pitchFamily="34" charset="0"/>
              </a:rPr>
              <a:t>List records of failure landing outcomes in drone ship. Use </a:t>
            </a:r>
            <a:r>
              <a:rPr lang="en-US" sz="1800" dirty="0" err="1">
                <a:latin typeface="Abadi" panose="020B0604020104020204" pitchFamily="34" charset="0"/>
              </a:rPr>
              <a:t>substr</a:t>
            </a:r>
            <a:r>
              <a:rPr lang="en-US" sz="1800" dirty="0">
                <a:latin typeface="Abadi" panose="020B0604020104020204" pitchFamily="34" charset="0"/>
              </a:rPr>
              <a:t>(Date, 6, 2) &amp; </a:t>
            </a:r>
            <a:r>
              <a:rPr lang="en-US" sz="1800" dirty="0" err="1">
                <a:latin typeface="Abadi" panose="020B0604020104020204" pitchFamily="34" charset="0"/>
              </a:rPr>
              <a:t>substr</a:t>
            </a:r>
            <a:r>
              <a:rPr lang="en-US" sz="1800" dirty="0">
                <a:latin typeface="Abadi" panose="020B0604020104020204" pitchFamily="34" charset="0"/>
              </a:rPr>
              <a:t>(Date, 0, 5) functions to convert date value and list extracted month based on launch site</a:t>
            </a:r>
          </a:p>
          <a:p>
            <a:r>
              <a:rPr lang="en-US" sz="1800" dirty="0">
                <a:latin typeface="Abadi" panose="020B0604020104020204" pitchFamily="34" charset="0"/>
              </a:rPr>
              <a:t>Rank number of landing outcomes between a given date range. Use rank function and filter from given date range.</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F7F2F9D-1EF9-88B1-7DE5-95A16F87A35D}"/>
              </a:ext>
            </a:extLst>
          </p:cNvPr>
          <p:cNvSpPr txBox="1"/>
          <p:nvPr/>
        </p:nvSpPr>
        <p:spPr>
          <a:xfrm>
            <a:off x="770011" y="6519446"/>
            <a:ext cx="10895098" cy="338554"/>
          </a:xfrm>
          <a:prstGeom prst="rect">
            <a:avLst/>
          </a:prstGeom>
          <a:noFill/>
        </p:spPr>
        <p:txBody>
          <a:bodyPr wrap="none" rtlCol="0">
            <a:spAutoFit/>
          </a:bodyPr>
          <a:lstStyle/>
          <a:p>
            <a:r>
              <a:rPr lang="en-US" sz="1600" b="1" dirty="0">
                <a:solidFill>
                  <a:srgbClr val="204E79"/>
                </a:solidFill>
                <a:effectLst>
                  <a:outerShdw blurRad="38100" dist="38100" dir="2700000" algn="tl">
                    <a:srgbClr val="000000">
                      <a:alpha val="43137"/>
                    </a:srgbClr>
                  </a:outerShdw>
                </a:effectLst>
                <a:latin typeface="Abadi" panose="020B0604020104020204" pitchFamily="34" charset="0"/>
              </a:rPr>
              <a:t>GitHub: https://github.com/swilson1108/Space_Y_Repo/blob/main/jupyter-labs-eda-sql-coursera_sqllite%20(1).ipynb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8694" y="1278270"/>
            <a:ext cx="10515600" cy="4351338"/>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Using the </a:t>
            </a: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&amp; </a:t>
            </a:r>
            <a:r>
              <a:rPr lang="en-US" sz="1600" dirty="0" err="1">
                <a:solidFill>
                  <a:schemeClr val="accent3">
                    <a:lumMod val="25000"/>
                  </a:schemeClr>
                </a:solidFill>
                <a:latin typeface="Abadi" panose="020B0604020104020204" pitchFamily="34" charset="0"/>
              </a:rPr>
              <a:t>folium.Marker</a:t>
            </a:r>
            <a:r>
              <a:rPr lang="en-US" sz="1600" dirty="0">
                <a:solidFill>
                  <a:schemeClr val="accent3">
                    <a:lumMod val="25000"/>
                  </a:schemeClr>
                </a:solidFill>
                <a:latin typeface="Abadi" panose="020B0604020104020204" pitchFamily="34" charset="0"/>
              </a:rPr>
              <a:t> functions, all four Falcon 9 launch sites were added onto the OpenStreetMap map</a:t>
            </a:r>
          </a:p>
          <a:p>
            <a:pPr lvl="1">
              <a:lnSpc>
                <a:spcPct val="100000"/>
              </a:lnSpc>
              <a:spcBef>
                <a:spcPts val="1400"/>
              </a:spcBef>
            </a:pPr>
            <a:r>
              <a:rPr lang="en-US" sz="1400" dirty="0">
                <a:solidFill>
                  <a:schemeClr val="accent3">
                    <a:lumMod val="25000"/>
                  </a:schemeClr>
                </a:solidFill>
                <a:latin typeface="Abadi" panose="020B0604020104020204" pitchFamily="34" charset="0"/>
              </a:rPr>
              <a:t>Cape Canaveral Launch Complex – 40 (CCAFS LC-40): 28.562302, -80.577356</a:t>
            </a:r>
          </a:p>
          <a:p>
            <a:pPr lvl="1">
              <a:lnSpc>
                <a:spcPct val="100000"/>
              </a:lnSpc>
              <a:spcBef>
                <a:spcPts val="1400"/>
              </a:spcBef>
            </a:pPr>
            <a:r>
              <a:rPr lang="en-US" sz="1400" dirty="0">
                <a:solidFill>
                  <a:schemeClr val="accent3">
                    <a:lumMod val="25000"/>
                  </a:schemeClr>
                </a:solidFill>
                <a:latin typeface="Abadi" panose="020B0604020104020204" pitchFamily="34" charset="0"/>
              </a:rPr>
              <a:t>Cape Canaveral Space Launch Complex – 40 (CCAFS SLC-40): 28.563197, -80.576820</a:t>
            </a:r>
          </a:p>
          <a:p>
            <a:pPr lvl="1">
              <a:lnSpc>
                <a:spcPct val="100000"/>
              </a:lnSpc>
              <a:spcBef>
                <a:spcPts val="1400"/>
              </a:spcBef>
            </a:pPr>
            <a:r>
              <a:rPr lang="en-US" sz="1400" dirty="0">
                <a:solidFill>
                  <a:schemeClr val="accent3">
                    <a:lumMod val="25000"/>
                  </a:schemeClr>
                </a:solidFill>
                <a:latin typeface="Abadi" panose="020B0604020104020204" pitchFamily="34" charset="0"/>
              </a:rPr>
              <a:t>Kennedy Space Center Launch Complex – 39A (KSC LC-39A): 28.573255, -80.646895</a:t>
            </a:r>
          </a:p>
          <a:p>
            <a:pPr lvl="1">
              <a:lnSpc>
                <a:spcPct val="100000"/>
              </a:lnSpc>
              <a:spcBef>
                <a:spcPts val="1400"/>
              </a:spcBef>
            </a:pPr>
            <a:r>
              <a:rPr lang="en-US" sz="1400" dirty="0">
                <a:solidFill>
                  <a:schemeClr val="accent3">
                    <a:lumMod val="25000"/>
                  </a:schemeClr>
                </a:solidFill>
                <a:latin typeface="Abadi" panose="020B0604020104020204" pitchFamily="34" charset="0"/>
              </a:rPr>
              <a:t>Vandenberg Space Force Base Space Launch Complex – 4E (VAFB SLC-4E): 34.632834, -120.610745</a:t>
            </a:r>
          </a:p>
          <a:p>
            <a:r>
              <a:rPr lang="en-US" sz="1600" dirty="0">
                <a:latin typeface="Abadi" panose="020B0604020104020204" pitchFamily="34" charset="0"/>
              </a:rPr>
              <a:t>Using the </a:t>
            </a:r>
            <a:r>
              <a:rPr lang="en-US" sz="1600" dirty="0" err="1">
                <a:latin typeface="Abadi" panose="020B0604020104020204" pitchFamily="34" charset="0"/>
              </a:rPr>
              <a:t>MarkerCluster</a:t>
            </a:r>
            <a:r>
              <a:rPr lang="en-US" sz="1600" dirty="0">
                <a:latin typeface="Abadi" panose="020B0604020104020204" pitchFamily="34" charset="0"/>
              </a:rPr>
              <a:t> function, successful/failed launch records were added onto the </a:t>
            </a:r>
            <a:r>
              <a:rPr lang="en-US" sz="1600" dirty="0" err="1">
                <a:latin typeface="Abadi" panose="020B0604020104020204" pitchFamily="34" charset="0"/>
              </a:rPr>
              <a:t>OpenstreetMap</a:t>
            </a:r>
            <a:r>
              <a:rPr lang="en-US" sz="1600" dirty="0">
                <a:latin typeface="Abadi" panose="020B0604020104020204" pitchFamily="34" charset="0"/>
              </a:rPr>
              <a:t> map</a:t>
            </a:r>
          </a:p>
          <a:p>
            <a:pPr lvl="1"/>
            <a:r>
              <a:rPr lang="en-US" sz="1400" dirty="0">
                <a:latin typeface="Abadi" panose="020B0604020104020204" pitchFamily="34" charset="0"/>
              </a:rPr>
              <a:t>CCAFS LC-40: 7 successful; 19 failure</a:t>
            </a:r>
          </a:p>
          <a:p>
            <a:pPr lvl="1"/>
            <a:r>
              <a:rPr lang="en-US" sz="1400" dirty="0">
                <a:latin typeface="Abadi" panose="020B0604020104020204" pitchFamily="34" charset="0"/>
              </a:rPr>
              <a:t>CCAFS SLC-40: 3 successful; 4 failure</a:t>
            </a:r>
          </a:p>
          <a:p>
            <a:pPr lvl="1"/>
            <a:r>
              <a:rPr lang="en-US" sz="1400" dirty="0">
                <a:latin typeface="Abadi" panose="020B0604020104020204" pitchFamily="34" charset="0"/>
              </a:rPr>
              <a:t>KSC LC-39A: 10 successful; 3 failure</a:t>
            </a:r>
          </a:p>
          <a:p>
            <a:pPr lvl="1"/>
            <a:r>
              <a:rPr lang="en-US" sz="1400" dirty="0">
                <a:latin typeface="Abadi" panose="020B0604020104020204" pitchFamily="34" charset="0"/>
              </a:rPr>
              <a:t>VAFB SLC-4E: 6 successful; 4 failure</a:t>
            </a:r>
          </a:p>
          <a:p>
            <a:r>
              <a:rPr lang="en-US" sz="1600" dirty="0">
                <a:latin typeface="Abadi" panose="020B0604020104020204" pitchFamily="34" charset="0"/>
              </a:rPr>
              <a:t>Using the </a:t>
            </a:r>
            <a:r>
              <a:rPr lang="en-US" sz="1600" dirty="0" err="1">
                <a:latin typeface="Abadi" panose="020B0604020104020204" pitchFamily="34" charset="0"/>
              </a:rPr>
              <a:t>MousePosition</a:t>
            </a:r>
            <a:r>
              <a:rPr lang="en-US" sz="1600" dirty="0">
                <a:latin typeface="Abadi" panose="020B0604020104020204" pitchFamily="34" charset="0"/>
              </a:rPr>
              <a:t> function, coordinates are displayed where a point hovers over the map</a:t>
            </a:r>
          </a:p>
          <a:p>
            <a:r>
              <a:rPr lang="en-US" sz="1600" dirty="0">
                <a:latin typeface="Abadi" panose="020B0604020104020204" pitchFamily="34" charset="0"/>
              </a:rPr>
              <a:t>Using the </a:t>
            </a:r>
            <a:r>
              <a:rPr lang="en-US" sz="1600" dirty="0" err="1">
                <a:latin typeface="Abadi" panose="020B0604020104020204" pitchFamily="34" charset="0"/>
              </a:rPr>
              <a:t>PolyLine</a:t>
            </a:r>
            <a:r>
              <a:rPr lang="en-US" sz="1600" dirty="0">
                <a:latin typeface="Abadi" panose="020B0604020104020204" pitchFamily="34" charset="0"/>
              </a:rPr>
              <a:t> function, a poly line is added onto the map based on two given coordinates</a:t>
            </a:r>
          </a:p>
          <a:p>
            <a:pPr lvl="1"/>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5161E40-DAA5-9E82-A3C6-5EF022D9B6EC}"/>
              </a:ext>
            </a:extLst>
          </p:cNvPr>
          <p:cNvSpPr txBox="1"/>
          <p:nvPr/>
        </p:nvSpPr>
        <p:spPr>
          <a:xfrm>
            <a:off x="734028" y="6011712"/>
            <a:ext cx="7428637" cy="830997"/>
          </a:xfrm>
          <a:prstGeom prst="rect">
            <a:avLst/>
          </a:prstGeom>
          <a:noFill/>
        </p:spPr>
        <p:txBody>
          <a:bodyPr wrap="none" rtlCol="0">
            <a:spAutoFit/>
          </a:bodyPr>
          <a:lstStyle/>
          <a:p>
            <a:r>
              <a:rPr lang="en-US" sz="1200" b="1" dirty="0">
                <a:solidFill>
                  <a:srgbClr val="204E79"/>
                </a:solidFill>
                <a:effectLst>
                  <a:outerShdw blurRad="38100" dist="38100" dir="2700000" algn="tl">
                    <a:srgbClr val="000000">
                      <a:alpha val="43137"/>
                    </a:srgbClr>
                  </a:outerShdw>
                </a:effectLst>
                <a:latin typeface="Abadi" panose="020B0604020104020204" pitchFamily="34" charset="0"/>
              </a:rPr>
              <a:t>GitHub:</a:t>
            </a:r>
          </a:p>
          <a:p>
            <a:r>
              <a:rPr lang="en-US" sz="1200" b="1" dirty="0">
                <a:solidFill>
                  <a:srgbClr val="204E79"/>
                </a:solidFill>
                <a:effectLst>
                  <a:outerShdw blurRad="38100" dist="38100" dir="2700000" algn="tl">
                    <a:srgbClr val="000000">
                      <a:alpha val="43137"/>
                    </a:srgbClr>
                  </a:outerShdw>
                </a:effectLst>
                <a:latin typeface="Abadi" panose="020B0604020104020204" pitchFamily="34" charset="0"/>
              </a:rPr>
              <a:t>Notebook - </a:t>
            </a:r>
            <a:r>
              <a:rPr lang="en-US" sz="1200" b="1" dirty="0">
                <a:solidFill>
                  <a:srgbClr val="204E79"/>
                </a:solidFill>
                <a:effectLst>
                  <a:outerShdw blurRad="38100" dist="38100" dir="2700000" algn="tl">
                    <a:srgbClr val="000000">
                      <a:alpha val="43137"/>
                    </a:srgbClr>
                  </a:outerShdw>
                </a:effectLst>
                <a:latin typeface="Abadi" panose="020B0604020104020204" pitchFamily="34" charset="0"/>
                <a:hlinkClick r:id="rId4">
                  <a:extLst>
                    <a:ext uri="{A12FA001-AC4F-418D-AE19-62706E023703}">
                      <ahyp:hlinkClr xmlns:ahyp="http://schemas.microsoft.com/office/drawing/2018/hyperlinkcolor" val="tx"/>
                    </a:ext>
                  </a:extLst>
                </a:hlinkClick>
              </a:rPr>
              <a:t>https://github.com/swilson1108/Space_Y_Repo/blob/main/lab_jupyter_launch_site_location.ipynb</a:t>
            </a:r>
            <a:endParaRPr lang="en-US" sz="1200" b="1" dirty="0">
              <a:solidFill>
                <a:srgbClr val="204E79"/>
              </a:solidFill>
              <a:effectLst>
                <a:outerShdw blurRad="38100" dist="38100" dir="2700000" algn="tl">
                  <a:srgbClr val="000000">
                    <a:alpha val="43137"/>
                  </a:srgbClr>
                </a:outerShdw>
              </a:effectLst>
              <a:latin typeface="Abadi" panose="020B0604020104020204" pitchFamily="34" charset="0"/>
            </a:endParaRPr>
          </a:p>
          <a:p>
            <a:r>
              <a:rPr lang="en-US" sz="1200" b="1" dirty="0">
                <a:solidFill>
                  <a:srgbClr val="204E79"/>
                </a:solidFill>
                <a:effectLst>
                  <a:outerShdw blurRad="38100" dist="38100" dir="2700000" algn="tl">
                    <a:srgbClr val="000000">
                      <a:alpha val="43137"/>
                    </a:srgbClr>
                  </a:outerShdw>
                </a:effectLst>
                <a:latin typeface="Abadi" panose="020B0604020104020204" pitchFamily="34" charset="0"/>
              </a:rPr>
              <a:t>**Folium screenshots are stored within </a:t>
            </a:r>
            <a:r>
              <a:rPr lang="en-US" sz="1200" b="1" dirty="0" err="1">
                <a:solidFill>
                  <a:srgbClr val="204E79"/>
                </a:solidFill>
                <a:effectLst>
                  <a:outerShdw blurRad="38100" dist="38100" dir="2700000" algn="tl">
                    <a:srgbClr val="000000">
                      <a:alpha val="43137"/>
                    </a:srgbClr>
                  </a:outerShdw>
                </a:effectLst>
                <a:latin typeface="Abadi" panose="020B0604020104020204" pitchFamily="34" charset="0"/>
              </a:rPr>
              <a:t>Space_Y_Repo</a:t>
            </a:r>
            <a:r>
              <a:rPr lang="en-US" sz="1200" b="1" dirty="0">
                <a:solidFill>
                  <a:srgbClr val="204E79"/>
                </a:solidFill>
                <a:effectLst>
                  <a:outerShdw blurRad="38100" dist="38100" dir="2700000" algn="tl">
                    <a:srgbClr val="000000">
                      <a:alpha val="43137"/>
                    </a:srgbClr>
                  </a:outerShdw>
                </a:effectLst>
                <a:latin typeface="Abadi" panose="020B0604020104020204" pitchFamily="34" charset="0"/>
              </a:rPr>
              <a:t> main branch**</a:t>
            </a:r>
          </a:p>
          <a:p>
            <a:endParaRPr lang="en-US" sz="1200" b="1" dirty="0">
              <a:solidFill>
                <a:srgbClr val="204E79"/>
              </a:solidFill>
              <a:effectLst>
                <a:outerShdw blurRad="38100" dist="38100" dir="2700000" algn="tl">
                  <a:srgbClr val="000000">
                    <a:alpha val="43137"/>
                  </a:srgbClr>
                </a:outerShdw>
              </a:effectLst>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As a data visualization tool, all four launch sites were displayed in pie charts and scatter charts</a:t>
            </a:r>
          </a:p>
          <a:p>
            <a:pPr>
              <a:lnSpc>
                <a:spcPct val="100000"/>
              </a:lnSpc>
              <a:spcBef>
                <a:spcPts val="1400"/>
              </a:spcBef>
            </a:pPr>
            <a:r>
              <a:rPr lang="en-US" sz="1600" dirty="0">
                <a:solidFill>
                  <a:schemeClr val="accent3">
                    <a:lumMod val="25000"/>
                  </a:schemeClr>
                </a:solidFill>
                <a:latin typeface="Abadi" panose="020B0604020104020204" pitchFamily="34" charset="0"/>
              </a:rPr>
              <a:t>A dropdown menu is added to select either all launch sites or individual sites</a:t>
            </a:r>
          </a:p>
          <a:p>
            <a:pPr>
              <a:lnSpc>
                <a:spcPct val="100000"/>
              </a:lnSpc>
              <a:spcBef>
                <a:spcPts val="1400"/>
              </a:spcBef>
            </a:pPr>
            <a:r>
              <a:rPr lang="en-US" sz="1800" dirty="0">
                <a:solidFill>
                  <a:schemeClr val="accent3">
                    <a:lumMod val="25000"/>
                  </a:schemeClr>
                </a:solidFill>
                <a:latin typeface="Abadi" panose="020B0604020104020204" pitchFamily="34" charset="0"/>
              </a:rPr>
              <a:t>Each pie chart is interactable</a:t>
            </a:r>
          </a:p>
          <a:p>
            <a:pPr lvl="1">
              <a:lnSpc>
                <a:spcPct val="100000"/>
              </a:lnSpc>
              <a:spcBef>
                <a:spcPts val="1400"/>
              </a:spcBef>
            </a:pPr>
            <a:r>
              <a:rPr lang="en-US" sz="1600" dirty="0">
                <a:solidFill>
                  <a:schemeClr val="accent3">
                    <a:lumMod val="25000"/>
                  </a:schemeClr>
                </a:solidFill>
                <a:latin typeface="Abadi" panose="020B0604020104020204" pitchFamily="34" charset="0"/>
              </a:rPr>
              <a:t>All Sites – separated by launch sites which provides more info is provided when hovering over each sites</a:t>
            </a:r>
          </a:p>
          <a:p>
            <a:pPr lvl="1">
              <a:lnSpc>
                <a:spcPct val="100000"/>
              </a:lnSpc>
              <a:spcBef>
                <a:spcPts val="1400"/>
              </a:spcBef>
            </a:pPr>
            <a:r>
              <a:rPr lang="en-US" sz="1600" dirty="0">
                <a:solidFill>
                  <a:schemeClr val="accent3">
                    <a:lumMod val="25000"/>
                  </a:schemeClr>
                </a:solidFill>
                <a:latin typeface="Abadi" panose="020B0604020104020204" pitchFamily="34" charset="0"/>
              </a:rPr>
              <a:t>Individual site – separated by class (success rate) and visually displays success rates by each site</a:t>
            </a:r>
          </a:p>
          <a:p>
            <a:pPr>
              <a:lnSpc>
                <a:spcPct val="100000"/>
              </a:lnSpc>
              <a:spcBef>
                <a:spcPts val="1400"/>
              </a:spcBef>
            </a:pPr>
            <a:r>
              <a:rPr lang="en-US" sz="1800" dirty="0">
                <a:solidFill>
                  <a:schemeClr val="accent3">
                    <a:lumMod val="25000"/>
                  </a:schemeClr>
                </a:solidFill>
                <a:latin typeface="Abadi" panose="020B0604020104020204" pitchFamily="34" charset="0"/>
              </a:rPr>
              <a:t>Scatter plot chart has a range slider to filter payload mass ranges</a:t>
            </a:r>
          </a:p>
          <a:p>
            <a:pPr lvl="1">
              <a:lnSpc>
                <a:spcPct val="100000"/>
              </a:lnSpc>
              <a:spcBef>
                <a:spcPts val="1400"/>
              </a:spcBef>
            </a:pPr>
            <a:r>
              <a:rPr lang="en-US" sz="1600" dirty="0">
                <a:solidFill>
                  <a:schemeClr val="accent3">
                    <a:lumMod val="25000"/>
                  </a:schemeClr>
                </a:solidFill>
                <a:latin typeface="Abadi" panose="020B0604020104020204" pitchFamily="34" charset="0"/>
              </a:rPr>
              <a:t>adjusting the range slider provides data visualization of payload masses in relation to success rates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E173C827-E80D-2DFD-5463-1B742B56318F}"/>
              </a:ext>
            </a:extLst>
          </p:cNvPr>
          <p:cNvSpPr txBox="1"/>
          <p:nvPr/>
        </p:nvSpPr>
        <p:spPr>
          <a:xfrm>
            <a:off x="1366285" y="5964782"/>
            <a:ext cx="7348487" cy="523220"/>
          </a:xfrm>
          <a:prstGeom prst="rect">
            <a:avLst/>
          </a:prstGeom>
          <a:noFill/>
        </p:spPr>
        <p:txBody>
          <a:bodyPr wrap="none" rtlCol="0">
            <a:spAutoFit/>
          </a:bodyPr>
          <a:lstStyle/>
          <a:p>
            <a:r>
              <a:rPr lang="en-US" sz="1400" b="1" dirty="0">
                <a:solidFill>
                  <a:srgbClr val="204E79"/>
                </a:solidFill>
                <a:effectLst>
                  <a:outerShdw blurRad="38100" dist="38100" dir="2700000" algn="tl">
                    <a:srgbClr val="000000">
                      <a:alpha val="43137"/>
                    </a:srgbClr>
                  </a:outerShdw>
                </a:effectLst>
                <a:latin typeface="Abadi" panose="020B0604020104020204" pitchFamily="34" charset="0"/>
              </a:rPr>
              <a:t>GitHub: </a:t>
            </a:r>
            <a:r>
              <a:rPr lang="en-US" sz="1400" b="1" dirty="0">
                <a:solidFill>
                  <a:srgbClr val="204E79"/>
                </a:solidFill>
                <a:effectLst>
                  <a:outerShdw blurRad="38100" dist="38100" dir="2700000" algn="tl">
                    <a:srgbClr val="000000">
                      <a:alpha val="43137"/>
                    </a:srgbClr>
                  </a:outerShdw>
                </a:effectLst>
                <a:latin typeface="Abadi" panose="020B0604020104020204" pitchFamily="34" charset="0"/>
                <a:hlinkClick r:id="rId4">
                  <a:extLst>
                    <a:ext uri="{A12FA001-AC4F-418D-AE19-62706E023703}">
                      <ahyp:hlinkClr xmlns:ahyp="http://schemas.microsoft.com/office/drawing/2018/hyperlinkcolor" val="tx"/>
                    </a:ext>
                  </a:extLst>
                </a:hlinkClick>
              </a:rPr>
              <a:t>https://github.com/swilson1108/Space_Y_Repo/blob/main/SpaceX_Dashboard_Code</a:t>
            </a:r>
            <a:endParaRPr lang="en-US" sz="1400" b="1" dirty="0">
              <a:solidFill>
                <a:srgbClr val="204E79"/>
              </a:solidFill>
              <a:effectLst>
                <a:outerShdw blurRad="38100" dist="38100" dir="2700000" algn="tl">
                  <a:srgbClr val="000000">
                    <a:alpha val="43137"/>
                  </a:srgbClr>
                </a:outerShdw>
              </a:effectLst>
              <a:latin typeface="Abadi" panose="020B0604020104020204" pitchFamily="34" charset="0"/>
            </a:endParaRPr>
          </a:p>
          <a:p>
            <a:r>
              <a:rPr lang="en-US" sz="1400" b="1" dirty="0">
                <a:solidFill>
                  <a:srgbClr val="204E79"/>
                </a:solidFill>
                <a:effectLst>
                  <a:outerShdw blurRad="38100" dist="38100" dir="2700000" algn="tl">
                    <a:srgbClr val="000000">
                      <a:alpha val="43137"/>
                    </a:srgbClr>
                  </a:outerShdw>
                </a:effectLst>
                <a:latin typeface="Abadi" panose="020B0604020104020204" pitchFamily="34" charset="0"/>
              </a:rPr>
              <a:t>**computer will not allow .</a:t>
            </a:r>
            <a:r>
              <a:rPr lang="en-US" sz="1400" b="1" dirty="0" err="1">
                <a:solidFill>
                  <a:srgbClr val="204E79"/>
                </a:solidFill>
                <a:effectLst>
                  <a:outerShdw blurRad="38100" dist="38100" dir="2700000" algn="tl">
                    <a:srgbClr val="000000">
                      <a:alpha val="43137"/>
                    </a:srgbClr>
                  </a:outerShdw>
                </a:effectLst>
                <a:latin typeface="Abadi" panose="020B0604020104020204" pitchFamily="34" charset="0"/>
              </a:rPr>
              <a:t>py</a:t>
            </a:r>
            <a:r>
              <a:rPr lang="en-US" sz="1400" b="1" dirty="0">
                <a:solidFill>
                  <a:srgbClr val="204E79"/>
                </a:solidFill>
                <a:effectLst>
                  <a:outerShdw blurRad="38100" dist="38100" dir="2700000" algn="tl">
                    <a:srgbClr val="000000">
                      <a:alpha val="43137"/>
                    </a:srgbClr>
                  </a:outerShdw>
                </a:effectLst>
                <a:latin typeface="Abadi" panose="020B0604020104020204" pitchFamily="34" charset="0"/>
              </a:rPr>
              <a:t> download; code is on GitHub instead**</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868" y="1253331"/>
            <a:ext cx="5755481" cy="4351338"/>
          </a:xfrm>
          <a:prstGeom prst="rect">
            <a:avLst/>
          </a:prstGeom>
        </p:spPr>
        <p:txBody>
          <a:bodyPr>
            <a:no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From the Falcon 9 dataset, NumPy array was created for Class column &amp; assigned to Y variable; </a:t>
            </a:r>
            <a:r>
              <a:rPr lang="en-US" sz="1400" dirty="0" err="1">
                <a:solidFill>
                  <a:schemeClr val="accent3">
                    <a:lumMod val="25000"/>
                  </a:schemeClr>
                </a:solidFill>
                <a:latin typeface="Abadi" panose="020B0604020104020204" pitchFamily="34" charset="0"/>
              </a:rPr>
              <a:t>to_numpy</a:t>
            </a:r>
            <a:r>
              <a:rPr lang="en-US" sz="1400" dirty="0">
                <a:solidFill>
                  <a:schemeClr val="accent3">
                    <a:lumMod val="25000"/>
                  </a:schemeClr>
                </a:solidFill>
                <a:latin typeface="Abadi" panose="020B0604020104020204" pitchFamily="34" charset="0"/>
              </a:rPr>
              <a:t>() method was used to create array</a:t>
            </a:r>
          </a:p>
          <a:p>
            <a:pPr>
              <a:lnSpc>
                <a:spcPct val="100000"/>
              </a:lnSpc>
              <a:spcBef>
                <a:spcPts val="1400"/>
              </a:spcBef>
            </a:pPr>
            <a:r>
              <a:rPr lang="en-US" sz="1400" dirty="0">
                <a:solidFill>
                  <a:schemeClr val="accent3">
                    <a:lumMod val="25000"/>
                  </a:schemeClr>
                </a:solidFill>
                <a:latin typeface="Abadi" panose="020B0604020104020204" pitchFamily="34" charset="0"/>
              </a:rPr>
              <a:t>data was standardized then reassigned to X variable; </a:t>
            </a:r>
            <a:r>
              <a:rPr lang="en-US" sz="1400" dirty="0" err="1">
                <a:solidFill>
                  <a:schemeClr val="accent3">
                    <a:lumMod val="25000"/>
                  </a:schemeClr>
                </a:solidFill>
                <a:latin typeface="Abadi" panose="020B0604020104020204" pitchFamily="34" charset="0"/>
              </a:rPr>
              <a:t>StandardScaler</a:t>
            </a:r>
            <a:r>
              <a:rPr lang="en-US" sz="1400" dirty="0">
                <a:solidFill>
                  <a:schemeClr val="accent3">
                    <a:lumMod val="25000"/>
                  </a:schemeClr>
                </a:solidFill>
                <a:latin typeface="Abadi" panose="020B0604020104020204" pitchFamily="34" charset="0"/>
              </a:rPr>
              <a:t>() &amp; </a:t>
            </a:r>
            <a:r>
              <a:rPr lang="en-US" sz="1400" dirty="0" err="1">
                <a:solidFill>
                  <a:schemeClr val="accent3">
                    <a:lumMod val="25000"/>
                  </a:schemeClr>
                </a:solidFill>
                <a:latin typeface="Abadi" panose="020B0604020104020204" pitchFamily="34" charset="0"/>
              </a:rPr>
              <a:t>fit_transform</a:t>
            </a:r>
            <a:r>
              <a:rPr lang="en-US" sz="1400" dirty="0">
                <a:solidFill>
                  <a:schemeClr val="accent3">
                    <a:lumMod val="25000"/>
                  </a:schemeClr>
                </a:solidFill>
                <a:latin typeface="Abadi" panose="020B0604020104020204" pitchFamily="34" charset="0"/>
              </a:rPr>
              <a:t>() </a:t>
            </a:r>
          </a:p>
          <a:p>
            <a:pPr>
              <a:lnSpc>
                <a:spcPct val="100000"/>
              </a:lnSpc>
              <a:spcBef>
                <a:spcPts val="1400"/>
              </a:spcBef>
            </a:pPr>
            <a:r>
              <a:rPr lang="en-US" sz="1400" dirty="0">
                <a:solidFill>
                  <a:schemeClr val="accent3">
                    <a:lumMod val="25000"/>
                  </a:schemeClr>
                </a:solidFill>
                <a:latin typeface="Abadi" panose="020B0604020104020204" pitchFamily="34" charset="0"/>
              </a:rPr>
              <a:t>data set was split into 80% train data and 20% test data</a:t>
            </a:r>
          </a:p>
          <a:p>
            <a:pPr lvl="1">
              <a:lnSpc>
                <a:spcPct val="100000"/>
              </a:lnSpc>
              <a:spcBef>
                <a:spcPts val="1400"/>
              </a:spcBef>
            </a:pPr>
            <a:r>
              <a:rPr lang="en-US" sz="1400" dirty="0">
                <a:solidFill>
                  <a:schemeClr val="accent3">
                    <a:lumMod val="25000"/>
                  </a:schemeClr>
                </a:solidFill>
                <a:latin typeface="Abadi" panose="020B0604020104020204" pitchFamily="34" charset="0"/>
              </a:rPr>
              <a:t>this method is used to train and test model for predictive analysis</a:t>
            </a:r>
          </a:p>
          <a:p>
            <a:pPr lvl="1">
              <a:lnSpc>
                <a:spcPct val="100000"/>
              </a:lnSpc>
              <a:spcBef>
                <a:spcPts val="1400"/>
              </a:spcBef>
            </a:pPr>
            <a:r>
              <a:rPr lang="en-US" sz="1400" dirty="0">
                <a:solidFill>
                  <a:schemeClr val="accent3">
                    <a:lumMod val="25000"/>
                  </a:schemeClr>
                </a:solidFill>
                <a:latin typeface="Abadi" panose="020B0604020104020204" pitchFamily="34" charset="0"/>
              </a:rPr>
              <a:t>18 test samples</a:t>
            </a:r>
          </a:p>
          <a:p>
            <a:pPr>
              <a:lnSpc>
                <a:spcPct val="100000"/>
              </a:lnSpc>
              <a:spcBef>
                <a:spcPts val="1400"/>
              </a:spcBef>
            </a:pPr>
            <a:r>
              <a:rPr lang="en-US" sz="1400" dirty="0">
                <a:solidFill>
                  <a:schemeClr val="accent3">
                    <a:lumMod val="25000"/>
                  </a:schemeClr>
                </a:solidFill>
                <a:latin typeface="Abadi" panose="020B0604020104020204" pitchFamily="34" charset="0"/>
              </a:rPr>
              <a:t>Four regression models were analyzed to determine best fit for predictive analysis</a:t>
            </a:r>
          </a:p>
          <a:p>
            <a:pPr lvl="1">
              <a:lnSpc>
                <a:spcPct val="100000"/>
              </a:lnSpc>
              <a:spcBef>
                <a:spcPts val="1400"/>
              </a:spcBef>
            </a:pPr>
            <a:r>
              <a:rPr lang="en-US" sz="14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400" dirty="0">
                <a:solidFill>
                  <a:schemeClr val="accent3">
                    <a:lumMod val="25000"/>
                  </a:schemeClr>
                </a:solidFill>
                <a:latin typeface="Abadi" panose="020B0604020104020204" pitchFamily="34" charset="0"/>
              </a:rPr>
              <a:t>Support Vector Classifier</a:t>
            </a:r>
          </a:p>
          <a:p>
            <a:pPr lvl="1">
              <a:lnSpc>
                <a:spcPct val="100000"/>
              </a:lnSpc>
              <a:spcBef>
                <a:spcPts val="1400"/>
              </a:spcBef>
            </a:pPr>
            <a:r>
              <a:rPr lang="en-US" sz="14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400" dirty="0">
                <a:solidFill>
                  <a:schemeClr val="accent3">
                    <a:lumMod val="25000"/>
                  </a:schemeClr>
                </a:solidFill>
                <a:latin typeface="Abadi" panose="020B0604020104020204" pitchFamily="34" charset="0"/>
              </a:rPr>
              <a:t>K-Nearest Neighbor Classifier</a:t>
            </a:r>
          </a:p>
          <a:p>
            <a:pPr>
              <a:lnSpc>
                <a:spcPct val="100000"/>
              </a:lnSpc>
              <a:spcBef>
                <a:spcPts val="1400"/>
              </a:spcBef>
            </a:pPr>
            <a:r>
              <a:rPr lang="en-US" sz="1400" dirty="0">
                <a:solidFill>
                  <a:schemeClr val="accent3">
                    <a:lumMod val="25000"/>
                  </a:schemeClr>
                </a:solidFill>
                <a:latin typeface="Abadi" panose="020B0604020104020204" pitchFamily="34" charset="0"/>
              </a:rPr>
              <a:t>Accuracy of each model was determined by using .score() function</a:t>
            </a:r>
          </a:p>
          <a:p>
            <a:pPr>
              <a:lnSpc>
                <a:spcPct val="100000"/>
              </a:lnSpc>
              <a:spcBef>
                <a:spcPts val="1400"/>
              </a:spcBef>
            </a:pPr>
            <a:r>
              <a:rPr lang="en-US" sz="1400" dirty="0">
                <a:solidFill>
                  <a:schemeClr val="accent3">
                    <a:lumMod val="25000"/>
                  </a:schemeClr>
                </a:solidFill>
                <a:latin typeface="Abadi" panose="020B0604020104020204" pitchFamily="34" charset="0"/>
              </a:rPr>
              <a:t>Confusion matrix was applied to each model in order to identify and false positives</a:t>
            </a:r>
          </a:p>
          <a:p>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8E863CD-BEB2-97D6-9FFD-A3F7CF16C88E}"/>
              </a:ext>
            </a:extLst>
          </p:cNvPr>
          <p:cNvGraphicFramePr/>
          <p:nvPr>
            <p:extLst>
              <p:ext uri="{D42A27DB-BD31-4B8C-83A1-F6EECF244321}">
                <p14:modId xmlns:p14="http://schemas.microsoft.com/office/powerpoint/2010/main" val="3613034688"/>
              </p:ext>
            </p:extLst>
          </p:nvPr>
        </p:nvGraphicFramePr>
        <p:xfrm>
          <a:off x="5919748" y="1339579"/>
          <a:ext cx="516111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Exploratory Data Analysis</a:t>
            </a:r>
            <a:endParaRPr lang="en-US" dirty="0">
              <a:solidFill>
                <a:srgbClr val="0B49CB"/>
              </a:solidFill>
            </a:endParaRPr>
          </a:p>
        </p:txBody>
      </p:sp>
      <p:pic>
        <p:nvPicPr>
          <p:cNvPr id="12" name="Picture 11" descr="Chart, bar chart&#10;&#10;AI-generated content may be incorrect.">
            <a:extLst>
              <a:ext uri="{FF2B5EF4-FFF2-40B4-BE49-F238E27FC236}">
                <a16:creationId xmlns:a16="http://schemas.microsoft.com/office/drawing/2014/main" id="{71715ACB-BD04-6686-A9DC-C6F6364879DF}"/>
              </a:ext>
            </a:extLst>
          </p:cNvPr>
          <p:cNvPicPr>
            <a:picLocks noChangeAspect="1"/>
          </p:cNvPicPr>
          <p:nvPr/>
        </p:nvPicPr>
        <p:blipFill>
          <a:blip r:embed="rId4"/>
          <a:stretch>
            <a:fillRect/>
          </a:stretch>
        </p:blipFill>
        <p:spPr>
          <a:xfrm>
            <a:off x="7529145" y="4145511"/>
            <a:ext cx="3307871" cy="2273711"/>
          </a:xfrm>
          <a:prstGeom prst="rect">
            <a:avLst/>
          </a:prstGeom>
          <a:noFill/>
          <a:ln>
            <a:solidFill>
              <a:srgbClr val="0B49CB"/>
            </a:solidFill>
          </a:ln>
        </p:spPr>
      </p:pic>
      <p:grpSp>
        <p:nvGrpSpPr>
          <p:cNvPr id="19" name="Group 18">
            <a:extLst>
              <a:ext uri="{FF2B5EF4-FFF2-40B4-BE49-F238E27FC236}">
                <a16:creationId xmlns:a16="http://schemas.microsoft.com/office/drawing/2014/main" id="{583FA4CA-526B-A5B5-3B15-C18691C34EB4}"/>
              </a:ext>
            </a:extLst>
          </p:cNvPr>
          <p:cNvGrpSpPr/>
          <p:nvPr/>
        </p:nvGrpSpPr>
        <p:grpSpPr>
          <a:xfrm>
            <a:off x="169380" y="1396662"/>
            <a:ext cx="4022204" cy="4038017"/>
            <a:chOff x="873998" y="1399381"/>
            <a:chExt cx="4022204" cy="4038017"/>
          </a:xfrm>
        </p:grpSpPr>
        <p:pic>
          <p:nvPicPr>
            <p:cNvPr id="3" name="Picture 2">
              <a:extLst>
                <a:ext uri="{FF2B5EF4-FFF2-40B4-BE49-F238E27FC236}">
                  <a16:creationId xmlns:a16="http://schemas.microsoft.com/office/drawing/2014/main" id="{C6E21F92-DBC2-1869-EA49-0C32BA1109EE}"/>
                </a:ext>
              </a:extLst>
            </p:cNvPr>
            <p:cNvPicPr>
              <a:picLocks noChangeAspect="1"/>
            </p:cNvPicPr>
            <p:nvPr/>
          </p:nvPicPr>
          <p:blipFill>
            <a:blip r:embed="rId5"/>
            <a:stretch>
              <a:fillRect/>
            </a:stretch>
          </p:blipFill>
          <p:spPr>
            <a:xfrm>
              <a:off x="873998" y="1399381"/>
              <a:ext cx="4022204" cy="1310389"/>
            </a:xfrm>
            <a:prstGeom prst="rect">
              <a:avLst/>
            </a:prstGeom>
            <a:ln>
              <a:solidFill>
                <a:srgbClr val="0B49CB"/>
              </a:solidFill>
            </a:ln>
          </p:spPr>
        </p:pic>
        <p:pic>
          <p:nvPicPr>
            <p:cNvPr id="6" name="Picture 5" descr="Chart, scatter chart&#10;&#10;AI-generated content may be incorrect.">
              <a:extLst>
                <a:ext uri="{FF2B5EF4-FFF2-40B4-BE49-F238E27FC236}">
                  <a16:creationId xmlns:a16="http://schemas.microsoft.com/office/drawing/2014/main" id="{C9B93E1C-10B6-54A5-1E88-D78EAD31CED6}"/>
                </a:ext>
              </a:extLst>
            </p:cNvPr>
            <p:cNvPicPr>
              <a:picLocks noChangeAspect="1"/>
            </p:cNvPicPr>
            <p:nvPr/>
          </p:nvPicPr>
          <p:blipFill>
            <a:blip r:embed="rId6"/>
            <a:stretch>
              <a:fillRect/>
            </a:stretch>
          </p:blipFill>
          <p:spPr>
            <a:xfrm>
              <a:off x="873998" y="2773037"/>
              <a:ext cx="4022204" cy="1311926"/>
            </a:xfrm>
            <a:prstGeom prst="rect">
              <a:avLst/>
            </a:prstGeom>
            <a:ln>
              <a:solidFill>
                <a:srgbClr val="0B49CB"/>
              </a:solidFill>
            </a:ln>
          </p:spPr>
        </p:pic>
        <p:pic>
          <p:nvPicPr>
            <p:cNvPr id="14" name="Picture 13" descr="Chart, scatter chart&#10;&#10;AI-generated content may be incorrect.">
              <a:extLst>
                <a:ext uri="{FF2B5EF4-FFF2-40B4-BE49-F238E27FC236}">
                  <a16:creationId xmlns:a16="http://schemas.microsoft.com/office/drawing/2014/main" id="{8513A1A5-D141-7D13-5346-FBC8800B2D83}"/>
                </a:ext>
              </a:extLst>
            </p:cNvPr>
            <p:cNvPicPr>
              <a:picLocks noChangeAspect="1"/>
            </p:cNvPicPr>
            <p:nvPr/>
          </p:nvPicPr>
          <p:blipFill>
            <a:blip r:embed="rId7"/>
            <a:stretch>
              <a:fillRect/>
            </a:stretch>
          </p:blipFill>
          <p:spPr>
            <a:xfrm>
              <a:off x="873998" y="4148230"/>
              <a:ext cx="4022204" cy="1289168"/>
            </a:xfrm>
            <a:prstGeom prst="rect">
              <a:avLst/>
            </a:prstGeom>
            <a:ln>
              <a:solidFill>
                <a:srgbClr val="0B49CB"/>
              </a:solidFill>
            </a:ln>
          </p:spPr>
        </p:pic>
      </p:grpSp>
      <p:grpSp>
        <p:nvGrpSpPr>
          <p:cNvPr id="20" name="Group 19">
            <a:extLst>
              <a:ext uri="{FF2B5EF4-FFF2-40B4-BE49-F238E27FC236}">
                <a16:creationId xmlns:a16="http://schemas.microsoft.com/office/drawing/2014/main" id="{64643EB0-D1A9-D210-2B3B-BD00A28D48E3}"/>
              </a:ext>
            </a:extLst>
          </p:cNvPr>
          <p:cNvGrpSpPr/>
          <p:nvPr/>
        </p:nvGrpSpPr>
        <p:grpSpPr>
          <a:xfrm>
            <a:off x="5372000" y="1366388"/>
            <a:ext cx="4107947" cy="2681326"/>
            <a:chOff x="5333846" y="1399381"/>
            <a:chExt cx="4107947" cy="2681326"/>
          </a:xfrm>
        </p:grpSpPr>
        <p:pic>
          <p:nvPicPr>
            <p:cNvPr id="10" name="Picture 9" descr="Chart, scatter chart&#10;&#10;AI-generated content may be incorrect.">
              <a:extLst>
                <a:ext uri="{FF2B5EF4-FFF2-40B4-BE49-F238E27FC236}">
                  <a16:creationId xmlns:a16="http://schemas.microsoft.com/office/drawing/2014/main" id="{FE1FA791-FAA8-0DBC-155D-02394120522A}"/>
                </a:ext>
              </a:extLst>
            </p:cNvPr>
            <p:cNvPicPr>
              <a:picLocks noChangeAspect="1"/>
            </p:cNvPicPr>
            <p:nvPr/>
          </p:nvPicPr>
          <p:blipFill>
            <a:blip r:embed="rId8"/>
            <a:stretch>
              <a:fillRect/>
            </a:stretch>
          </p:blipFill>
          <p:spPr>
            <a:xfrm>
              <a:off x="5333846" y="2773037"/>
              <a:ext cx="4104387" cy="1307670"/>
            </a:xfrm>
            <a:prstGeom prst="rect">
              <a:avLst/>
            </a:prstGeom>
            <a:ln>
              <a:solidFill>
                <a:srgbClr val="0B49CB"/>
              </a:solidFill>
            </a:ln>
          </p:spPr>
        </p:pic>
        <p:pic>
          <p:nvPicPr>
            <p:cNvPr id="16" name="Picture 15" descr="Chart, scatter chart&#10;&#10;AI-generated content may be incorrect.">
              <a:extLst>
                <a:ext uri="{FF2B5EF4-FFF2-40B4-BE49-F238E27FC236}">
                  <a16:creationId xmlns:a16="http://schemas.microsoft.com/office/drawing/2014/main" id="{CC65B6FE-4EEA-7301-1657-7697DCE14375}"/>
                </a:ext>
              </a:extLst>
            </p:cNvPr>
            <p:cNvPicPr>
              <a:picLocks noChangeAspect="1"/>
            </p:cNvPicPr>
            <p:nvPr/>
          </p:nvPicPr>
          <p:blipFill>
            <a:blip r:embed="rId9"/>
            <a:stretch>
              <a:fillRect/>
            </a:stretch>
          </p:blipFill>
          <p:spPr>
            <a:xfrm>
              <a:off x="5337406" y="1399381"/>
              <a:ext cx="4104387" cy="1307670"/>
            </a:xfrm>
            <a:prstGeom prst="rect">
              <a:avLst/>
            </a:prstGeom>
            <a:ln>
              <a:solidFill>
                <a:srgbClr val="0B49CB"/>
              </a:solidFill>
            </a:ln>
          </p:spPr>
        </p:pic>
      </p:grpSp>
      <p:pic>
        <p:nvPicPr>
          <p:cNvPr id="18" name="Picture 17" descr="Chart, line chart&#10;&#10;AI-generated content may be incorrect.">
            <a:extLst>
              <a:ext uri="{FF2B5EF4-FFF2-40B4-BE49-F238E27FC236}">
                <a16:creationId xmlns:a16="http://schemas.microsoft.com/office/drawing/2014/main" id="{393FA864-73EB-CF2B-35A6-A14B945DC580}"/>
              </a:ext>
            </a:extLst>
          </p:cNvPr>
          <p:cNvPicPr>
            <a:picLocks noChangeAspect="1"/>
          </p:cNvPicPr>
          <p:nvPr/>
        </p:nvPicPr>
        <p:blipFill>
          <a:blip r:embed="rId10"/>
          <a:stretch>
            <a:fillRect/>
          </a:stretch>
        </p:blipFill>
        <p:spPr>
          <a:xfrm>
            <a:off x="4294755" y="4145511"/>
            <a:ext cx="3131219" cy="2398266"/>
          </a:xfrm>
          <a:prstGeom prst="rect">
            <a:avLst/>
          </a:prstGeom>
          <a:ln>
            <a:solidFill>
              <a:srgbClr val="0B49CB"/>
            </a:solidFill>
          </a:ln>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DAD4475-BDE6-DDDD-DFAC-ECF80EC995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4BF454-E548-EB57-360C-25BD1EE782B2}"/>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B307E5CA-DA0D-AFFB-86F3-46754214DD4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a:t>
            </a:r>
            <a:r>
              <a:rPr lang="en-US" dirty="0" err="1">
                <a:solidFill>
                  <a:srgbClr val="0B49CB"/>
                </a:solidFill>
                <a:latin typeface="Abadi"/>
              </a:rPr>
              <a:t>Plotly</a:t>
            </a:r>
            <a:r>
              <a:rPr lang="en-US" dirty="0">
                <a:solidFill>
                  <a:srgbClr val="0B49CB"/>
                </a:solidFill>
                <a:latin typeface="Abadi"/>
              </a:rPr>
              <a:t> Dashboard</a:t>
            </a:r>
            <a:endParaRPr lang="en-US" dirty="0">
              <a:solidFill>
                <a:srgbClr val="0B49CB"/>
              </a:solidFill>
            </a:endParaRPr>
          </a:p>
        </p:txBody>
      </p:sp>
      <p:grpSp>
        <p:nvGrpSpPr>
          <p:cNvPr id="31" name="Group 30">
            <a:extLst>
              <a:ext uri="{FF2B5EF4-FFF2-40B4-BE49-F238E27FC236}">
                <a16:creationId xmlns:a16="http://schemas.microsoft.com/office/drawing/2014/main" id="{14EE4142-9062-4AD5-C02A-2E5C485C51A1}"/>
              </a:ext>
            </a:extLst>
          </p:cNvPr>
          <p:cNvGrpSpPr/>
          <p:nvPr/>
        </p:nvGrpSpPr>
        <p:grpSpPr>
          <a:xfrm>
            <a:off x="172471" y="1318905"/>
            <a:ext cx="5350208" cy="1520946"/>
            <a:chOff x="172471" y="1318905"/>
            <a:chExt cx="5350208" cy="1520946"/>
          </a:xfrm>
        </p:grpSpPr>
        <p:pic>
          <p:nvPicPr>
            <p:cNvPr id="5" name="Picture 4">
              <a:extLst>
                <a:ext uri="{FF2B5EF4-FFF2-40B4-BE49-F238E27FC236}">
                  <a16:creationId xmlns:a16="http://schemas.microsoft.com/office/drawing/2014/main" id="{BB919648-5752-32F5-6F27-AF8F63B27432}"/>
                </a:ext>
              </a:extLst>
            </p:cNvPr>
            <p:cNvPicPr>
              <a:picLocks noChangeAspect="1"/>
            </p:cNvPicPr>
            <p:nvPr/>
          </p:nvPicPr>
          <p:blipFill>
            <a:blip r:embed="rId4"/>
            <a:stretch>
              <a:fillRect/>
            </a:stretch>
          </p:blipFill>
          <p:spPr>
            <a:xfrm>
              <a:off x="172471" y="1318905"/>
              <a:ext cx="2203364" cy="1520946"/>
            </a:xfrm>
            <a:prstGeom prst="rect">
              <a:avLst/>
            </a:prstGeom>
            <a:ln>
              <a:solidFill>
                <a:srgbClr val="0B49CB"/>
              </a:solidFill>
            </a:ln>
          </p:spPr>
        </p:pic>
        <p:pic>
          <p:nvPicPr>
            <p:cNvPr id="9" name="Picture 8">
              <a:extLst>
                <a:ext uri="{FF2B5EF4-FFF2-40B4-BE49-F238E27FC236}">
                  <a16:creationId xmlns:a16="http://schemas.microsoft.com/office/drawing/2014/main" id="{D7A8F534-7F2B-4DC6-B511-DA182A109B84}"/>
                </a:ext>
              </a:extLst>
            </p:cNvPr>
            <p:cNvPicPr>
              <a:picLocks noChangeAspect="1"/>
            </p:cNvPicPr>
            <p:nvPr/>
          </p:nvPicPr>
          <p:blipFill>
            <a:blip r:embed="rId5"/>
            <a:stretch>
              <a:fillRect/>
            </a:stretch>
          </p:blipFill>
          <p:spPr>
            <a:xfrm>
              <a:off x="2436435" y="1319440"/>
              <a:ext cx="3086244" cy="1519998"/>
            </a:xfrm>
            <a:prstGeom prst="rect">
              <a:avLst/>
            </a:prstGeom>
            <a:ln>
              <a:solidFill>
                <a:srgbClr val="0B49CB"/>
              </a:solidFill>
            </a:ln>
          </p:spPr>
        </p:pic>
      </p:grpSp>
      <p:grpSp>
        <p:nvGrpSpPr>
          <p:cNvPr id="32" name="Group 31">
            <a:extLst>
              <a:ext uri="{FF2B5EF4-FFF2-40B4-BE49-F238E27FC236}">
                <a16:creationId xmlns:a16="http://schemas.microsoft.com/office/drawing/2014/main" id="{42D2B615-F3DB-3EB4-86A9-C80EBB094B05}"/>
              </a:ext>
            </a:extLst>
          </p:cNvPr>
          <p:cNvGrpSpPr/>
          <p:nvPr/>
        </p:nvGrpSpPr>
        <p:grpSpPr>
          <a:xfrm>
            <a:off x="6060070" y="1319440"/>
            <a:ext cx="5225541" cy="1588413"/>
            <a:chOff x="5743687" y="1351972"/>
            <a:chExt cx="5225541" cy="1588413"/>
          </a:xfrm>
        </p:grpSpPr>
        <p:pic>
          <p:nvPicPr>
            <p:cNvPr id="17" name="Picture 16">
              <a:extLst>
                <a:ext uri="{FF2B5EF4-FFF2-40B4-BE49-F238E27FC236}">
                  <a16:creationId xmlns:a16="http://schemas.microsoft.com/office/drawing/2014/main" id="{92B31F03-9802-0F0B-F805-A32BB37932C2}"/>
                </a:ext>
              </a:extLst>
            </p:cNvPr>
            <p:cNvPicPr>
              <a:picLocks noChangeAspect="1"/>
            </p:cNvPicPr>
            <p:nvPr/>
          </p:nvPicPr>
          <p:blipFill>
            <a:blip r:embed="rId6"/>
            <a:stretch>
              <a:fillRect/>
            </a:stretch>
          </p:blipFill>
          <p:spPr>
            <a:xfrm>
              <a:off x="5743687" y="1386179"/>
              <a:ext cx="2302089" cy="1519997"/>
            </a:xfrm>
            <a:prstGeom prst="rect">
              <a:avLst/>
            </a:prstGeom>
            <a:ln>
              <a:solidFill>
                <a:srgbClr val="0B49CB"/>
              </a:solidFill>
            </a:ln>
          </p:spPr>
        </p:pic>
        <p:pic>
          <p:nvPicPr>
            <p:cNvPr id="22" name="Picture 21">
              <a:extLst>
                <a:ext uri="{FF2B5EF4-FFF2-40B4-BE49-F238E27FC236}">
                  <a16:creationId xmlns:a16="http://schemas.microsoft.com/office/drawing/2014/main" id="{B51A9023-6B00-85FC-36AC-D2502A6F9C25}"/>
                </a:ext>
              </a:extLst>
            </p:cNvPr>
            <p:cNvPicPr>
              <a:picLocks noChangeAspect="1"/>
            </p:cNvPicPr>
            <p:nvPr/>
          </p:nvPicPr>
          <p:blipFill>
            <a:blip r:embed="rId7"/>
            <a:stretch>
              <a:fillRect/>
            </a:stretch>
          </p:blipFill>
          <p:spPr>
            <a:xfrm>
              <a:off x="8138964" y="1351972"/>
              <a:ext cx="2830264" cy="1588413"/>
            </a:xfrm>
            <a:prstGeom prst="rect">
              <a:avLst/>
            </a:prstGeom>
            <a:ln>
              <a:solidFill>
                <a:srgbClr val="0B49CB"/>
              </a:solidFill>
            </a:ln>
          </p:spPr>
        </p:pic>
      </p:grpSp>
      <p:grpSp>
        <p:nvGrpSpPr>
          <p:cNvPr id="33" name="Group 32">
            <a:extLst>
              <a:ext uri="{FF2B5EF4-FFF2-40B4-BE49-F238E27FC236}">
                <a16:creationId xmlns:a16="http://schemas.microsoft.com/office/drawing/2014/main" id="{DAB8FB25-D95C-6F31-0A51-0C11FD8ED4F5}"/>
              </a:ext>
            </a:extLst>
          </p:cNvPr>
          <p:cNvGrpSpPr/>
          <p:nvPr/>
        </p:nvGrpSpPr>
        <p:grpSpPr>
          <a:xfrm>
            <a:off x="172471" y="2942034"/>
            <a:ext cx="5350207" cy="1623111"/>
            <a:chOff x="172471" y="2942034"/>
            <a:chExt cx="5350207" cy="1623111"/>
          </a:xfrm>
        </p:grpSpPr>
        <p:pic>
          <p:nvPicPr>
            <p:cNvPr id="24" name="Picture 23">
              <a:extLst>
                <a:ext uri="{FF2B5EF4-FFF2-40B4-BE49-F238E27FC236}">
                  <a16:creationId xmlns:a16="http://schemas.microsoft.com/office/drawing/2014/main" id="{77EDDF5A-DEB6-6D3D-81F0-989D11B5DD5B}"/>
                </a:ext>
              </a:extLst>
            </p:cNvPr>
            <p:cNvPicPr>
              <a:picLocks noChangeAspect="1"/>
            </p:cNvPicPr>
            <p:nvPr/>
          </p:nvPicPr>
          <p:blipFill>
            <a:blip r:embed="rId8"/>
            <a:stretch>
              <a:fillRect/>
            </a:stretch>
          </p:blipFill>
          <p:spPr>
            <a:xfrm>
              <a:off x="172471" y="3037755"/>
              <a:ext cx="2203364" cy="1431564"/>
            </a:xfrm>
            <a:prstGeom prst="rect">
              <a:avLst/>
            </a:prstGeom>
            <a:ln>
              <a:solidFill>
                <a:srgbClr val="0B49CB"/>
              </a:solidFill>
            </a:ln>
          </p:spPr>
        </p:pic>
        <p:pic>
          <p:nvPicPr>
            <p:cNvPr id="26" name="Picture 25">
              <a:extLst>
                <a:ext uri="{FF2B5EF4-FFF2-40B4-BE49-F238E27FC236}">
                  <a16:creationId xmlns:a16="http://schemas.microsoft.com/office/drawing/2014/main" id="{94A65129-07B2-DDB7-EFB6-D2DC3950D46F}"/>
                </a:ext>
              </a:extLst>
            </p:cNvPr>
            <p:cNvPicPr>
              <a:picLocks noChangeAspect="1"/>
            </p:cNvPicPr>
            <p:nvPr/>
          </p:nvPicPr>
          <p:blipFill>
            <a:blip r:embed="rId9"/>
            <a:stretch>
              <a:fillRect/>
            </a:stretch>
          </p:blipFill>
          <p:spPr>
            <a:xfrm>
              <a:off x="2436435" y="2942034"/>
              <a:ext cx="3086243" cy="1623111"/>
            </a:xfrm>
            <a:prstGeom prst="rect">
              <a:avLst/>
            </a:prstGeom>
            <a:ln>
              <a:solidFill>
                <a:srgbClr val="0B49CB"/>
              </a:solidFill>
            </a:ln>
          </p:spPr>
        </p:pic>
      </p:grpSp>
      <p:grpSp>
        <p:nvGrpSpPr>
          <p:cNvPr id="34" name="Group 33">
            <a:extLst>
              <a:ext uri="{FF2B5EF4-FFF2-40B4-BE49-F238E27FC236}">
                <a16:creationId xmlns:a16="http://schemas.microsoft.com/office/drawing/2014/main" id="{05DADC87-F68B-C6FE-DD2D-2267FD158E04}"/>
              </a:ext>
            </a:extLst>
          </p:cNvPr>
          <p:cNvGrpSpPr/>
          <p:nvPr/>
        </p:nvGrpSpPr>
        <p:grpSpPr>
          <a:xfrm>
            <a:off x="172471" y="4667223"/>
            <a:ext cx="5350208" cy="1525097"/>
            <a:chOff x="234036" y="4819467"/>
            <a:chExt cx="5350208" cy="1525097"/>
          </a:xfrm>
        </p:grpSpPr>
        <p:pic>
          <p:nvPicPr>
            <p:cNvPr id="28" name="Picture 27">
              <a:extLst>
                <a:ext uri="{FF2B5EF4-FFF2-40B4-BE49-F238E27FC236}">
                  <a16:creationId xmlns:a16="http://schemas.microsoft.com/office/drawing/2014/main" id="{D4E570B3-CAFE-C8FA-06D5-2553646D47FA}"/>
                </a:ext>
              </a:extLst>
            </p:cNvPr>
            <p:cNvPicPr>
              <a:picLocks noChangeAspect="1"/>
            </p:cNvPicPr>
            <p:nvPr/>
          </p:nvPicPr>
          <p:blipFill>
            <a:blip r:embed="rId10"/>
            <a:stretch>
              <a:fillRect/>
            </a:stretch>
          </p:blipFill>
          <p:spPr>
            <a:xfrm>
              <a:off x="234036" y="4882430"/>
              <a:ext cx="1963900" cy="1429050"/>
            </a:xfrm>
            <a:prstGeom prst="rect">
              <a:avLst/>
            </a:prstGeom>
            <a:ln>
              <a:solidFill>
                <a:srgbClr val="0B49CB"/>
              </a:solidFill>
            </a:ln>
          </p:spPr>
        </p:pic>
        <p:pic>
          <p:nvPicPr>
            <p:cNvPr id="30" name="Picture 29">
              <a:extLst>
                <a:ext uri="{FF2B5EF4-FFF2-40B4-BE49-F238E27FC236}">
                  <a16:creationId xmlns:a16="http://schemas.microsoft.com/office/drawing/2014/main" id="{9696028A-9C49-13A4-F043-2761EB778580}"/>
                </a:ext>
              </a:extLst>
            </p:cNvPr>
            <p:cNvPicPr>
              <a:picLocks noChangeAspect="1"/>
            </p:cNvPicPr>
            <p:nvPr/>
          </p:nvPicPr>
          <p:blipFill>
            <a:blip r:embed="rId11"/>
            <a:stretch>
              <a:fillRect/>
            </a:stretch>
          </p:blipFill>
          <p:spPr>
            <a:xfrm>
              <a:off x="2346486" y="4819467"/>
              <a:ext cx="3237758" cy="1525097"/>
            </a:xfrm>
            <a:prstGeom prst="rect">
              <a:avLst/>
            </a:prstGeom>
            <a:ln>
              <a:solidFill>
                <a:srgbClr val="0B49CB"/>
              </a:solidFill>
            </a:ln>
          </p:spPr>
        </p:pic>
      </p:grpSp>
      <p:pic>
        <p:nvPicPr>
          <p:cNvPr id="36" name="Picture 35">
            <a:extLst>
              <a:ext uri="{FF2B5EF4-FFF2-40B4-BE49-F238E27FC236}">
                <a16:creationId xmlns:a16="http://schemas.microsoft.com/office/drawing/2014/main" id="{3320845D-C7F6-49D5-D877-9EC8B6EB7D91}"/>
              </a:ext>
            </a:extLst>
          </p:cNvPr>
          <p:cNvPicPr>
            <a:picLocks noChangeAspect="1"/>
          </p:cNvPicPr>
          <p:nvPr/>
        </p:nvPicPr>
        <p:blipFill>
          <a:blip r:embed="rId12"/>
          <a:stretch>
            <a:fillRect/>
          </a:stretch>
        </p:blipFill>
        <p:spPr>
          <a:xfrm>
            <a:off x="6060070" y="2941834"/>
            <a:ext cx="2078090" cy="1519797"/>
          </a:xfrm>
          <a:prstGeom prst="rect">
            <a:avLst/>
          </a:prstGeom>
          <a:ln>
            <a:solidFill>
              <a:srgbClr val="0B49CB"/>
            </a:solidFill>
          </a:ln>
        </p:spPr>
      </p:pic>
      <p:pic>
        <p:nvPicPr>
          <p:cNvPr id="38" name="Picture 37">
            <a:extLst>
              <a:ext uri="{FF2B5EF4-FFF2-40B4-BE49-F238E27FC236}">
                <a16:creationId xmlns:a16="http://schemas.microsoft.com/office/drawing/2014/main" id="{DE11821C-02E0-928E-D0E9-6CBA9479969B}"/>
              </a:ext>
            </a:extLst>
          </p:cNvPr>
          <p:cNvPicPr>
            <a:picLocks noChangeAspect="1"/>
          </p:cNvPicPr>
          <p:nvPr/>
        </p:nvPicPr>
        <p:blipFill>
          <a:blip r:embed="rId13"/>
          <a:stretch>
            <a:fillRect/>
          </a:stretch>
        </p:blipFill>
        <p:spPr>
          <a:xfrm>
            <a:off x="8343642" y="2942035"/>
            <a:ext cx="2953316" cy="1519998"/>
          </a:xfrm>
          <a:prstGeom prst="rect">
            <a:avLst/>
          </a:prstGeom>
          <a:ln>
            <a:solidFill>
              <a:srgbClr val="0B49CB"/>
            </a:solidFill>
          </a:ln>
        </p:spPr>
      </p:pic>
    </p:spTree>
    <p:extLst>
      <p:ext uri="{BB962C8B-B14F-4D97-AF65-F5344CB8AC3E}">
        <p14:creationId xmlns:p14="http://schemas.microsoft.com/office/powerpoint/2010/main" val="2777995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256AD4C-0FB4-57DF-3BA1-64D6B0F07E06}"/>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81464300-DCCD-460B-5E32-A1032C842FA5}"/>
              </a:ext>
            </a:extLst>
          </p:cNvPr>
          <p:cNvGrpSpPr/>
          <p:nvPr/>
        </p:nvGrpSpPr>
        <p:grpSpPr>
          <a:xfrm>
            <a:off x="9178583" y="1498582"/>
            <a:ext cx="3152244" cy="4149539"/>
            <a:chOff x="9249433" y="1479791"/>
            <a:chExt cx="3152244" cy="4149539"/>
          </a:xfrm>
        </p:grpSpPr>
        <p:pic>
          <p:nvPicPr>
            <p:cNvPr id="1036" name="Picture 12">
              <a:extLst>
                <a:ext uri="{FF2B5EF4-FFF2-40B4-BE49-F238E27FC236}">
                  <a16:creationId xmlns:a16="http://schemas.microsoft.com/office/drawing/2014/main" id="{67B7BF9D-B0AD-7AF5-DD9F-09C89DBEE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4204" y="1864941"/>
              <a:ext cx="2556498" cy="2194729"/>
            </a:xfrm>
            <a:prstGeom prst="rect">
              <a:avLst/>
            </a:prstGeom>
            <a:noFill/>
            <a:ln>
              <a:solidFill>
                <a:srgbClr val="0B49CB"/>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0E42DF-13B3-00A9-E09E-840EC7119358}"/>
                </a:ext>
              </a:extLst>
            </p:cNvPr>
            <p:cNvSpPr txBox="1"/>
            <p:nvPr/>
          </p:nvSpPr>
          <p:spPr>
            <a:xfrm>
              <a:off x="9725037" y="1479791"/>
              <a:ext cx="2194832"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K-Nearest Neighbors</a:t>
              </a:r>
            </a:p>
          </p:txBody>
        </p:sp>
        <p:sp>
          <p:nvSpPr>
            <p:cNvPr id="19" name="TextBox 18">
              <a:extLst>
                <a:ext uri="{FF2B5EF4-FFF2-40B4-BE49-F238E27FC236}">
                  <a16:creationId xmlns:a16="http://schemas.microsoft.com/office/drawing/2014/main" id="{E6A96011-3A71-C1A0-A432-47665C5BBC47}"/>
                </a:ext>
              </a:extLst>
            </p:cNvPr>
            <p:cNvSpPr txBox="1"/>
            <p:nvPr/>
          </p:nvSpPr>
          <p:spPr>
            <a:xfrm>
              <a:off x="9249433" y="4059670"/>
              <a:ext cx="3152244" cy="1569660"/>
            </a:xfrm>
            <a:prstGeom prst="rect">
              <a:avLst/>
            </a:prstGeom>
            <a:noFill/>
          </p:spPr>
          <p:txBody>
            <a:bodyPr wrap="square">
              <a:spAutoFit/>
            </a:bodyPr>
            <a:lstStyle/>
            <a:p>
              <a:r>
                <a:rPr lang="en-US" sz="1200" dirty="0">
                  <a:latin typeface="Abadi" panose="020B0604020104020204" pitchFamily="34" charset="0"/>
                </a:rPr>
                <a:t>Tuned </a:t>
              </a:r>
              <a:r>
                <a:rPr lang="en-US" sz="1200" dirty="0" err="1">
                  <a:latin typeface="Abadi" panose="020B0604020104020204" pitchFamily="34" charset="0"/>
                </a:rPr>
                <a:t>hpyerparameters</a:t>
              </a:r>
              <a:r>
                <a:rPr lang="en-US" sz="1200" dirty="0">
                  <a:latin typeface="Abadi" panose="020B0604020104020204" pitchFamily="34" charset="0"/>
                </a:rPr>
                <a:t> : (best parameters) {'algorithm': 'auto', '</a:t>
              </a:r>
              <a:r>
                <a:rPr lang="en-US" sz="1200" dirty="0" err="1">
                  <a:latin typeface="Abadi" panose="020B0604020104020204" pitchFamily="34" charset="0"/>
                </a:rPr>
                <a:t>n_neighbors</a:t>
              </a:r>
              <a:r>
                <a:rPr lang="en-US" sz="1200" dirty="0">
                  <a:latin typeface="Abadi" panose="020B0604020104020204" pitchFamily="34" charset="0"/>
                </a:rPr>
                <a:t>': 10, 'p': 1}</a:t>
              </a:r>
            </a:p>
            <a:p>
              <a:endParaRPr lang="en-US" sz="1200" dirty="0">
                <a:latin typeface="Abadi" panose="020B0604020104020204" pitchFamily="34" charset="0"/>
              </a:endParaRPr>
            </a:p>
            <a:p>
              <a:r>
                <a:rPr lang="en-US" sz="1200" dirty="0">
                  <a:latin typeface="Abadi" panose="020B0604020104020204" pitchFamily="34" charset="0"/>
                </a:rPr>
                <a:t>Validation Data Accuracy : 0.8482142857142858</a:t>
              </a:r>
            </a:p>
            <a:p>
              <a:endParaRPr lang="en-US" sz="1200" dirty="0">
                <a:latin typeface="Abadi" panose="020B0604020104020204" pitchFamily="34" charset="0"/>
              </a:endParaRPr>
            </a:p>
            <a:p>
              <a:r>
                <a:rPr lang="en-US" sz="1200" dirty="0">
                  <a:latin typeface="Abadi" panose="020B0604020104020204" pitchFamily="34" charset="0"/>
                </a:rPr>
                <a:t>Test Data Accuracy:</a:t>
              </a:r>
            </a:p>
            <a:p>
              <a:r>
                <a:rPr lang="en-US" sz="1200" dirty="0">
                  <a:latin typeface="Abadi" panose="020B0604020104020204" pitchFamily="34" charset="0"/>
                </a:rPr>
                <a:t>0.8333333333333334</a:t>
              </a:r>
            </a:p>
          </p:txBody>
        </p:sp>
      </p:grpSp>
      <p:grpSp>
        <p:nvGrpSpPr>
          <p:cNvPr id="27" name="Group 26">
            <a:extLst>
              <a:ext uri="{FF2B5EF4-FFF2-40B4-BE49-F238E27FC236}">
                <a16:creationId xmlns:a16="http://schemas.microsoft.com/office/drawing/2014/main" id="{C1C90486-17F0-2E74-F167-C31B80AF0D0A}"/>
              </a:ext>
            </a:extLst>
          </p:cNvPr>
          <p:cNvGrpSpPr/>
          <p:nvPr/>
        </p:nvGrpSpPr>
        <p:grpSpPr>
          <a:xfrm>
            <a:off x="6148980" y="1498582"/>
            <a:ext cx="3152244" cy="4511367"/>
            <a:chOff x="6186647" y="1495608"/>
            <a:chExt cx="3152244" cy="4511367"/>
          </a:xfrm>
        </p:grpSpPr>
        <p:pic>
          <p:nvPicPr>
            <p:cNvPr id="1032" name="Picture 8">
              <a:extLst>
                <a:ext uri="{FF2B5EF4-FFF2-40B4-BE49-F238E27FC236}">
                  <a16:creationId xmlns:a16="http://schemas.microsoft.com/office/drawing/2014/main" id="{88DAA158-BD20-9400-D04D-165C92A1E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889" y="1864941"/>
              <a:ext cx="2513085" cy="2194729"/>
            </a:xfrm>
            <a:prstGeom prst="rect">
              <a:avLst/>
            </a:prstGeom>
            <a:noFill/>
            <a:ln>
              <a:solidFill>
                <a:srgbClr val="0B49CB"/>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575FA3-FFE8-4461-14C9-026F15BC789B}"/>
                </a:ext>
              </a:extLst>
            </p:cNvPr>
            <p:cNvSpPr txBox="1"/>
            <p:nvPr/>
          </p:nvSpPr>
          <p:spPr>
            <a:xfrm>
              <a:off x="6549937" y="1495608"/>
              <a:ext cx="2425664"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Decision Tree Classifier</a:t>
              </a:r>
            </a:p>
          </p:txBody>
        </p:sp>
        <p:sp>
          <p:nvSpPr>
            <p:cNvPr id="16" name="TextBox 15">
              <a:extLst>
                <a:ext uri="{FF2B5EF4-FFF2-40B4-BE49-F238E27FC236}">
                  <a16:creationId xmlns:a16="http://schemas.microsoft.com/office/drawing/2014/main" id="{28767333-4F1A-7D43-3536-6964BADD7687}"/>
                </a:ext>
              </a:extLst>
            </p:cNvPr>
            <p:cNvSpPr txBox="1"/>
            <p:nvPr/>
          </p:nvSpPr>
          <p:spPr>
            <a:xfrm>
              <a:off x="6186647" y="4067983"/>
              <a:ext cx="3152244" cy="1938992"/>
            </a:xfrm>
            <a:prstGeom prst="rect">
              <a:avLst/>
            </a:prstGeom>
            <a:noFill/>
          </p:spPr>
          <p:txBody>
            <a:bodyPr wrap="square">
              <a:spAutoFit/>
            </a:bodyPr>
            <a:lstStyle/>
            <a:p>
              <a:r>
                <a:rPr lang="en-US" sz="1200" dirty="0">
                  <a:latin typeface="Abadi" panose="020B0604020104020204" pitchFamily="34" charset="0"/>
                </a:rPr>
                <a:t>Tuned </a:t>
              </a:r>
              <a:r>
                <a:rPr lang="en-US" sz="1200" dirty="0" err="1">
                  <a:latin typeface="Abadi" panose="020B0604020104020204" pitchFamily="34" charset="0"/>
                </a:rPr>
                <a:t>hpyerparameters</a:t>
              </a:r>
              <a:r>
                <a:rPr lang="en-US" sz="1200" dirty="0">
                  <a:latin typeface="Abadi" panose="020B0604020104020204" pitchFamily="34" charset="0"/>
                </a:rPr>
                <a:t> : (best parameters) {'criterion': 'entropy', '</a:t>
              </a:r>
              <a:r>
                <a:rPr lang="en-US" sz="1200" dirty="0" err="1">
                  <a:latin typeface="Abadi" panose="020B0604020104020204" pitchFamily="34" charset="0"/>
                </a:rPr>
                <a:t>max_depth</a:t>
              </a:r>
              <a:r>
                <a:rPr lang="en-US" sz="1200" dirty="0">
                  <a:latin typeface="Abadi" panose="020B0604020104020204" pitchFamily="34" charset="0"/>
                </a:rPr>
                <a:t>': 4, '</a:t>
              </a:r>
              <a:r>
                <a:rPr lang="en-US" sz="1200" dirty="0" err="1">
                  <a:latin typeface="Abadi" panose="020B0604020104020204" pitchFamily="34" charset="0"/>
                </a:rPr>
                <a:t>max_features</a:t>
              </a:r>
              <a:r>
                <a:rPr lang="en-US" sz="1200" dirty="0">
                  <a:latin typeface="Abadi" panose="020B0604020104020204" pitchFamily="34" charset="0"/>
                </a:rPr>
                <a:t>': 'sqrt', '</a:t>
              </a:r>
              <a:r>
                <a:rPr lang="en-US" sz="1200" dirty="0" err="1">
                  <a:latin typeface="Abadi" panose="020B0604020104020204" pitchFamily="34" charset="0"/>
                </a:rPr>
                <a:t>min_samples_leaf</a:t>
              </a:r>
              <a:r>
                <a:rPr lang="en-US" sz="1200" dirty="0">
                  <a:latin typeface="Abadi" panose="020B0604020104020204" pitchFamily="34" charset="0"/>
                </a:rPr>
                <a:t>': 1, '</a:t>
              </a:r>
              <a:r>
                <a:rPr lang="en-US" sz="1200" dirty="0" err="1">
                  <a:latin typeface="Abadi" panose="020B0604020104020204" pitchFamily="34" charset="0"/>
                </a:rPr>
                <a:t>min_samples_split</a:t>
              </a:r>
              <a:r>
                <a:rPr lang="en-US" sz="1200" dirty="0">
                  <a:latin typeface="Abadi" panose="020B0604020104020204" pitchFamily="34" charset="0"/>
                </a:rPr>
                <a:t>': 2, 'splitter': 'best'}</a:t>
              </a:r>
            </a:p>
            <a:p>
              <a:endParaRPr lang="en-US" sz="1200" dirty="0">
                <a:latin typeface="Abadi" panose="020B0604020104020204" pitchFamily="34" charset="0"/>
              </a:endParaRPr>
            </a:p>
            <a:p>
              <a:r>
                <a:rPr lang="en-US" sz="1200" dirty="0">
                  <a:latin typeface="Abadi" panose="020B0604020104020204" pitchFamily="34" charset="0"/>
                </a:rPr>
                <a:t>Validation Data Accuracy : 0.8892857142857145</a:t>
              </a:r>
            </a:p>
            <a:p>
              <a:endParaRPr lang="en-US" sz="1200" dirty="0">
                <a:latin typeface="Abadi" panose="020B0604020104020204" pitchFamily="34" charset="0"/>
              </a:endParaRPr>
            </a:p>
            <a:p>
              <a:r>
                <a:rPr lang="en-US" sz="1200" dirty="0">
                  <a:latin typeface="Abadi" panose="020B0604020104020204" pitchFamily="34" charset="0"/>
                </a:rPr>
                <a:t>Test Data Accuracy:</a:t>
              </a:r>
            </a:p>
            <a:p>
              <a:r>
                <a:rPr lang="en-US" sz="1200" dirty="0">
                  <a:latin typeface="Abadi" panose="020B0604020104020204" pitchFamily="34" charset="0"/>
                </a:rPr>
                <a:t>0.6111111111111112</a:t>
              </a:r>
            </a:p>
          </p:txBody>
        </p:sp>
      </p:grpSp>
      <p:grpSp>
        <p:nvGrpSpPr>
          <p:cNvPr id="25" name="Group 24">
            <a:extLst>
              <a:ext uri="{FF2B5EF4-FFF2-40B4-BE49-F238E27FC236}">
                <a16:creationId xmlns:a16="http://schemas.microsoft.com/office/drawing/2014/main" id="{BDD40907-4AB8-267B-A0DC-1E32494D90E2}"/>
              </a:ext>
            </a:extLst>
          </p:cNvPr>
          <p:cNvGrpSpPr/>
          <p:nvPr/>
        </p:nvGrpSpPr>
        <p:grpSpPr>
          <a:xfrm>
            <a:off x="3092530" y="1479791"/>
            <a:ext cx="3152244" cy="4339112"/>
            <a:chOff x="3119377" y="1483197"/>
            <a:chExt cx="3152244" cy="4339112"/>
          </a:xfrm>
        </p:grpSpPr>
        <p:pic>
          <p:nvPicPr>
            <p:cNvPr id="1029" name="Picture 5">
              <a:extLst>
                <a:ext uri="{FF2B5EF4-FFF2-40B4-BE49-F238E27FC236}">
                  <a16:creationId xmlns:a16="http://schemas.microsoft.com/office/drawing/2014/main" id="{4AB1DA78-2CEE-B8C6-9D3E-C16281686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468" y="1864941"/>
              <a:ext cx="2556498" cy="2194729"/>
            </a:xfrm>
            <a:prstGeom prst="rect">
              <a:avLst/>
            </a:prstGeom>
            <a:noFill/>
            <a:ln>
              <a:solidFill>
                <a:srgbClr val="0B49CB"/>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C399DE6-2811-A4AB-280F-09A4D353C75E}"/>
                </a:ext>
              </a:extLst>
            </p:cNvPr>
            <p:cNvSpPr txBox="1"/>
            <p:nvPr/>
          </p:nvSpPr>
          <p:spPr>
            <a:xfrm>
              <a:off x="3427574" y="1483197"/>
              <a:ext cx="2521844"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Support Vector Machine</a:t>
              </a:r>
            </a:p>
          </p:txBody>
        </p:sp>
        <p:sp>
          <p:nvSpPr>
            <p:cNvPr id="11" name="TextBox 10">
              <a:extLst>
                <a:ext uri="{FF2B5EF4-FFF2-40B4-BE49-F238E27FC236}">
                  <a16:creationId xmlns:a16="http://schemas.microsoft.com/office/drawing/2014/main" id="{22AF416F-B815-8AD2-8DFD-DA3D5C31B0A5}"/>
                </a:ext>
              </a:extLst>
            </p:cNvPr>
            <p:cNvSpPr txBox="1"/>
            <p:nvPr/>
          </p:nvSpPr>
          <p:spPr>
            <a:xfrm>
              <a:off x="3119377" y="4067983"/>
              <a:ext cx="3152244" cy="1754326"/>
            </a:xfrm>
            <a:prstGeom prst="rect">
              <a:avLst/>
            </a:prstGeom>
            <a:noFill/>
          </p:spPr>
          <p:txBody>
            <a:bodyPr wrap="square">
              <a:spAutoFit/>
            </a:bodyPr>
            <a:lstStyle/>
            <a:p>
              <a:r>
                <a:rPr lang="en-US" sz="1200" dirty="0">
                  <a:latin typeface="Abadi" panose="020B0604020104020204" pitchFamily="34" charset="0"/>
                </a:rPr>
                <a:t>Tuned </a:t>
              </a:r>
              <a:r>
                <a:rPr lang="en-US" sz="1200" dirty="0" err="1">
                  <a:latin typeface="Abadi" panose="020B0604020104020204" pitchFamily="34" charset="0"/>
                </a:rPr>
                <a:t>hpyerparameters</a:t>
              </a:r>
              <a:r>
                <a:rPr lang="en-US" sz="1200" dirty="0">
                  <a:latin typeface="Abadi" panose="020B0604020104020204" pitchFamily="34" charset="0"/>
                </a:rPr>
                <a:t> : (best parameters)  {'C': 1.0, 'gamma': 0.03162277660168379, 'kernel': 'sigmoid’}</a:t>
              </a:r>
            </a:p>
            <a:p>
              <a:endParaRPr lang="en-US" sz="1200" dirty="0">
                <a:latin typeface="Abadi" panose="020B0604020104020204" pitchFamily="34" charset="0"/>
              </a:endParaRPr>
            </a:p>
            <a:p>
              <a:r>
                <a:rPr lang="en-US" sz="1200" dirty="0">
                  <a:latin typeface="Abadi" panose="020B0604020104020204" pitchFamily="34" charset="0"/>
                </a:rPr>
                <a:t>Validation Data Accuracy : 0.8482142857142856</a:t>
              </a:r>
            </a:p>
            <a:p>
              <a:endParaRPr lang="en-US" sz="1200" dirty="0">
                <a:latin typeface="Abadi" panose="020B0604020104020204" pitchFamily="34" charset="0"/>
              </a:endParaRPr>
            </a:p>
            <a:p>
              <a:r>
                <a:rPr lang="en-US" sz="1200" dirty="0">
                  <a:latin typeface="Abadi" panose="020B0604020104020204" pitchFamily="34" charset="0"/>
                </a:rPr>
                <a:t>Test Data Accuracy:</a:t>
              </a:r>
            </a:p>
            <a:p>
              <a:r>
                <a:rPr lang="en-US" sz="1200" dirty="0">
                  <a:latin typeface="Abadi" panose="020B0604020104020204" pitchFamily="34" charset="0"/>
                </a:rPr>
                <a:t>0.8333333333333334</a:t>
              </a:r>
            </a:p>
          </p:txBody>
        </p:sp>
      </p:grpSp>
      <p:grpSp>
        <p:nvGrpSpPr>
          <p:cNvPr id="23" name="Group 22">
            <a:extLst>
              <a:ext uri="{FF2B5EF4-FFF2-40B4-BE49-F238E27FC236}">
                <a16:creationId xmlns:a16="http://schemas.microsoft.com/office/drawing/2014/main" id="{52826A6E-A75B-0E59-1E00-CB83D9978F53}"/>
              </a:ext>
            </a:extLst>
          </p:cNvPr>
          <p:cNvGrpSpPr/>
          <p:nvPr/>
        </p:nvGrpSpPr>
        <p:grpSpPr>
          <a:xfrm>
            <a:off x="76919" y="1479791"/>
            <a:ext cx="3042458" cy="4142034"/>
            <a:chOff x="169618" y="1487296"/>
            <a:chExt cx="3042458" cy="4142034"/>
          </a:xfrm>
        </p:grpSpPr>
        <p:pic>
          <p:nvPicPr>
            <p:cNvPr id="1026" name="Picture 2">
              <a:extLst>
                <a:ext uri="{FF2B5EF4-FFF2-40B4-BE49-F238E27FC236}">
                  <a16:creationId xmlns:a16="http://schemas.microsoft.com/office/drawing/2014/main" id="{C141A389-3B8C-B494-CF9F-18C1AD2BC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98" y="1864940"/>
              <a:ext cx="2556498" cy="2194729"/>
            </a:xfrm>
            <a:prstGeom prst="rect">
              <a:avLst/>
            </a:prstGeom>
            <a:noFill/>
            <a:ln>
              <a:solidFill>
                <a:srgbClr val="0B49CB"/>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5675C4-28A2-53FD-95AD-9CCB4340A2BB}"/>
                </a:ext>
              </a:extLst>
            </p:cNvPr>
            <p:cNvSpPr txBox="1"/>
            <p:nvPr/>
          </p:nvSpPr>
          <p:spPr>
            <a:xfrm>
              <a:off x="639942" y="1487296"/>
              <a:ext cx="2097049"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Logistic Regression</a:t>
              </a:r>
            </a:p>
          </p:txBody>
        </p:sp>
        <p:sp>
          <p:nvSpPr>
            <p:cNvPr id="6" name="TextBox 5">
              <a:extLst>
                <a:ext uri="{FF2B5EF4-FFF2-40B4-BE49-F238E27FC236}">
                  <a16:creationId xmlns:a16="http://schemas.microsoft.com/office/drawing/2014/main" id="{38808E74-D304-D519-2CDE-2002FC53F5C2}"/>
                </a:ext>
              </a:extLst>
            </p:cNvPr>
            <p:cNvSpPr txBox="1"/>
            <p:nvPr/>
          </p:nvSpPr>
          <p:spPr>
            <a:xfrm>
              <a:off x="169618" y="4059670"/>
              <a:ext cx="3042458" cy="1569660"/>
            </a:xfrm>
            <a:prstGeom prst="rect">
              <a:avLst/>
            </a:prstGeom>
            <a:noFill/>
          </p:spPr>
          <p:txBody>
            <a:bodyPr wrap="square">
              <a:spAutoFit/>
            </a:bodyPr>
            <a:lstStyle/>
            <a:p>
              <a:r>
                <a:rPr lang="en-US" sz="1200" dirty="0">
                  <a:latin typeface="Abadi" panose="020B0604020104020204" pitchFamily="34" charset="0"/>
                </a:rPr>
                <a:t>Tuned </a:t>
              </a:r>
              <a:r>
                <a:rPr lang="en-US" sz="1200" dirty="0" err="1">
                  <a:latin typeface="Abadi" panose="020B0604020104020204" pitchFamily="34" charset="0"/>
                </a:rPr>
                <a:t>hpyerparameters</a:t>
              </a:r>
              <a:r>
                <a:rPr lang="en-US" sz="1200" dirty="0">
                  <a:latin typeface="Abadi" panose="020B0604020104020204" pitchFamily="34" charset="0"/>
                </a:rPr>
                <a:t> : (best parameters)</a:t>
              </a:r>
            </a:p>
            <a:p>
              <a:r>
                <a:rPr lang="en-US" sz="1200" dirty="0">
                  <a:latin typeface="Abadi" panose="020B0604020104020204" pitchFamily="34" charset="0"/>
                </a:rPr>
                <a:t>{'C': 0.01, 'penalty': 'l2', 'solver': '</a:t>
              </a:r>
              <a:r>
                <a:rPr lang="en-US" sz="1200" dirty="0" err="1">
                  <a:latin typeface="Abadi" panose="020B0604020104020204" pitchFamily="34" charset="0"/>
                </a:rPr>
                <a:t>lbfgs</a:t>
              </a:r>
              <a:r>
                <a:rPr lang="en-US" sz="1200" dirty="0">
                  <a:latin typeface="Abadi" panose="020B0604020104020204" pitchFamily="34" charset="0"/>
                </a:rPr>
                <a:t>’}</a:t>
              </a:r>
            </a:p>
            <a:p>
              <a:endParaRPr lang="en-US" sz="1200" dirty="0">
                <a:latin typeface="Abadi" panose="020B0604020104020204" pitchFamily="34" charset="0"/>
              </a:endParaRPr>
            </a:p>
            <a:p>
              <a:r>
                <a:rPr lang="en-US" sz="1200" dirty="0">
                  <a:latin typeface="Abadi" panose="020B0604020104020204" pitchFamily="34" charset="0"/>
                </a:rPr>
                <a:t>Validation Data Accuracy : 0.8464285714285713</a:t>
              </a:r>
            </a:p>
            <a:p>
              <a:endParaRPr lang="en-US" sz="1200" dirty="0">
                <a:latin typeface="Abadi" panose="020B0604020104020204" pitchFamily="34" charset="0"/>
              </a:endParaRPr>
            </a:p>
            <a:p>
              <a:r>
                <a:rPr lang="en-US" sz="1200" dirty="0">
                  <a:latin typeface="Abadi" panose="020B0604020104020204" pitchFamily="34" charset="0"/>
                </a:rPr>
                <a:t>Test Data Accuracy:</a:t>
              </a:r>
            </a:p>
            <a:p>
              <a:r>
                <a:rPr lang="en-US" sz="1200" dirty="0">
                  <a:latin typeface="Abadi" panose="020B0604020104020204" pitchFamily="34" charset="0"/>
                </a:rPr>
                <a:t>0.8333333333333334</a:t>
              </a:r>
            </a:p>
          </p:txBody>
        </p:sp>
      </p:grpSp>
      <p:sp>
        <p:nvSpPr>
          <p:cNvPr id="4" name="Slide Number Placeholder 3">
            <a:extLst>
              <a:ext uri="{FF2B5EF4-FFF2-40B4-BE49-F238E27FC236}">
                <a16:creationId xmlns:a16="http://schemas.microsoft.com/office/drawing/2014/main" id="{05FD4532-81D4-3F27-D6AB-63EC4C7BE04E}"/>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F0F335BA-1757-4546-3863-035335C63DD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Analysis</a:t>
            </a:r>
            <a:endParaRPr lang="en-US" dirty="0">
              <a:solidFill>
                <a:srgbClr val="0B49CB"/>
              </a:solidFill>
            </a:endParaRPr>
          </a:p>
        </p:txBody>
      </p:sp>
      <p:cxnSp>
        <p:nvCxnSpPr>
          <p:cNvPr id="37" name="Straight Connector 36">
            <a:extLst>
              <a:ext uri="{FF2B5EF4-FFF2-40B4-BE49-F238E27FC236}">
                <a16:creationId xmlns:a16="http://schemas.microsoft.com/office/drawing/2014/main" id="{0BF47BD1-DC02-DF9C-2848-B41F3A6BD13A}"/>
              </a:ext>
            </a:extLst>
          </p:cNvPr>
          <p:cNvCxnSpPr>
            <a:cxnSpLocks/>
          </p:cNvCxnSpPr>
          <p:nvPr/>
        </p:nvCxnSpPr>
        <p:spPr>
          <a:xfrm>
            <a:off x="3052873" y="1454729"/>
            <a:ext cx="0" cy="5014047"/>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2FAEC6-D6EC-C283-F579-FAE7BBD27AD9}"/>
              </a:ext>
            </a:extLst>
          </p:cNvPr>
          <p:cNvCxnSpPr>
            <a:cxnSpLocks/>
          </p:cNvCxnSpPr>
          <p:nvPr/>
        </p:nvCxnSpPr>
        <p:spPr>
          <a:xfrm>
            <a:off x="6145540" y="1498582"/>
            <a:ext cx="0" cy="5014047"/>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D9C1E8-8FBD-6B57-76C0-25392B52979D}"/>
              </a:ext>
            </a:extLst>
          </p:cNvPr>
          <p:cNvCxnSpPr>
            <a:cxnSpLocks/>
          </p:cNvCxnSpPr>
          <p:nvPr/>
        </p:nvCxnSpPr>
        <p:spPr>
          <a:xfrm>
            <a:off x="9178583" y="1498582"/>
            <a:ext cx="0" cy="5014047"/>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20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Chart, scatter chart&#10;&#10;AI-generated content may be incorrect.">
            <a:extLst>
              <a:ext uri="{FF2B5EF4-FFF2-40B4-BE49-F238E27FC236}">
                <a16:creationId xmlns:a16="http://schemas.microsoft.com/office/drawing/2014/main" id="{26CB6CC9-E140-07F9-E9C4-D52EB78B04F0}"/>
              </a:ext>
            </a:extLst>
          </p:cNvPr>
          <p:cNvPicPr>
            <a:picLocks noChangeAspect="1"/>
          </p:cNvPicPr>
          <p:nvPr/>
        </p:nvPicPr>
        <p:blipFill>
          <a:blip r:embed="rId4"/>
          <a:stretch>
            <a:fillRect/>
          </a:stretch>
        </p:blipFill>
        <p:spPr>
          <a:xfrm>
            <a:off x="1679900" y="1380289"/>
            <a:ext cx="8832200" cy="2880807"/>
          </a:xfrm>
          <a:prstGeom prst="rect">
            <a:avLst/>
          </a:prstGeom>
          <a:ln>
            <a:solidFill>
              <a:srgbClr val="0B49CB"/>
            </a:solidFill>
          </a:ln>
        </p:spPr>
      </p:pic>
      <p:sp>
        <p:nvSpPr>
          <p:cNvPr id="6" name="TextBox 5">
            <a:extLst>
              <a:ext uri="{FF2B5EF4-FFF2-40B4-BE49-F238E27FC236}">
                <a16:creationId xmlns:a16="http://schemas.microsoft.com/office/drawing/2014/main" id="{909231AA-F0CB-1D54-D884-65F7DC1E8191}"/>
              </a:ext>
            </a:extLst>
          </p:cNvPr>
          <p:cNvSpPr txBox="1"/>
          <p:nvPr/>
        </p:nvSpPr>
        <p:spPr>
          <a:xfrm>
            <a:off x="855758" y="4254363"/>
            <a:ext cx="10344105" cy="2585323"/>
          </a:xfrm>
          <a:prstGeom prst="rect">
            <a:avLst/>
          </a:prstGeom>
          <a:noFill/>
        </p:spPr>
        <p:txBody>
          <a:bodyPr wrap="square" rtlCol="0">
            <a:spAutoFit/>
          </a:bodyPr>
          <a:lstStyle/>
          <a:p>
            <a:r>
              <a:rPr lang="en-US" i="1" dirty="0">
                <a:latin typeface="Abadi" panose="020B0604020104020204" pitchFamily="34" charset="0"/>
              </a:rPr>
              <a:t>The depicted graph shows earlier &amp; mid to latter flight launches and were launched at the CCAFS SLC-40 site. Flight launches from VAFB SLC-4E were sporadically launched. KSC LC-39A site were used for flight launches past 20.</a:t>
            </a:r>
          </a:p>
          <a:p>
            <a:endParaRPr lang="en-US" i="1" dirty="0">
              <a:latin typeface="Abadi" panose="020B0604020104020204" pitchFamily="34" charset="0"/>
            </a:endParaRPr>
          </a:p>
          <a:p>
            <a:r>
              <a:rPr lang="en-US" i="1" dirty="0">
                <a:latin typeface="Abadi" panose="020B0604020104020204" pitchFamily="34" charset="0"/>
              </a:rPr>
              <a:t>The CCAFS SLC-40 launch site had more successful launch outcomes during the latter half of the flights while VAFB SLC-4E &amp; KSC LC-39A had most successful launch outcome than failed outcome.</a:t>
            </a:r>
          </a:p>
          <a:p>
            <a:endParaRPr lang="en-US" i="1" dirty="0">
              <a:latin typeface="Abadi" panose="020B0604020104020204" pitchFamily="34" charset="0"/>
            </a:endParaRPr>
          </a:p>
          <a:p>
            <a:r>
              <a:rPr lang="en-US" i="1" dirty="0">
                <a:latin typeface="Abadi" panose="020B0604020104020204" pitchFamily="34" charset="0"/>
              </a:rPr>
              <a:t>These observed successful rates at different launch sites are likely due to changes in launch configurations at the later flights. Further information is required to confirm data patterns.</a:t>
            </a: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Chart, scatter chart&#10;&#10;AI-generated content may be incorrect.">
            <a:extLst>
              <a:ext uri="{FF2B5EF4-FFF2-40B4-BE49-F238E27FC236}">
                <a16:creationId xmlns:a16="http://schemas.microsoft.com/office/drawing/2014/main" id="{47D16756-6B76-6839-96F8-EBC2FC117C72}"/>
              </a:ext>
            </a:extLst>
          </p:cNvPr>
          <p:cNvPicPr>
            <a:picLocks noChangeAspect="1"/>
          </p:cNvPicPr>
          <p:nvPr/>
        </p:nvPicPr>
        <p:blipFill>
          <a:blip r:embed="rId4"/>
          <a:stretch>
            <a:fillRect/>
          </a:stretch>
        </p:blipFill>
        <p:spPr>
          <a:xfrm>
            <a:off x="1679900" y="1363360"/>
            <a:ext cx="8820655" cy="2810287"/>
          </a:xfrm>
          <a:prstGeom prst="rect">
            <a:avLst/>
          </a:prstGeom>
          <a:ln>
            <a:solidFill>
              <a:srgbClr val="0B49CB"/>
            </a:solidFill>
          </a:ln>
        </p:spPr>
      </p:pic>
      <p:sp>
        <p:nvSpPr>
          <p:cNvPr id="6" name="TextBox 5">
            <a:extLst>
              <a:ext uri="{FF2B5EF4-FFF2-40B4-BE49-F238E27FC236}">
                <a16:creationId xmlns:a16="http://schemas.microsoft.com/office/drawing/2014/main" id="{FD398557-AD21-4B3F-7092-6D38A0D0729F}"/>
              </a:ext>
            </a:extLst>
          </p:cNvPr>
          <p:cNvSpPr txBox="1"/>
          <p:nvPr/>
        </p:nvSpPr>
        <p:spPr>
          <a:xfrm>
            <a:off x="855758" y="4254363"/>
            <a:ext cx="10344105" cy="1754326"/>
          </a:xfrm>
          <a:prstGeom prst="rect">
            <a:avLst/>
          </a:prstGeom>
          <a:noFill/>
        </p:spPr>
        <p:txBody>
          <a:bodyPr wrap="square" rtlCol="0">
            <a:spAutoFit/>
          </a:bodyPr>
          <a:lstStyle/>
          <a:p>
            <a:r>
              <a:rPr lang="en-US" i="1" dirty="0">
                <a:latin typeface="Abadi" panose="020B0604020104020204" pitchFamily="34" charset="0"/>
              </a:rPr>
              <a:t>Observed success rate by payload mass &amp; launch sites shows that VAFB SLC-4E did not conduct flight launches with payload masses over 9,000kg while KSC LC-39A did not conduct flight launches with payload masses less than 2,500kg. Most of the flight launches at CCAFS SLC-40 were with payload masses up to 7,500kg.</a:t>
            </a:r>
          </a:p>
          <a:p>
            <a:endParaRPr lang="en-US" i="1" dirty="0">
              <a:latin typeface="Abadi" panose="020B0604020104020204" pitchFamily="34" charset="0"/>
            </a:endParaRPr>
          </a:p>
          <a:p>
            <a:r>
              <a:rPr lang="en-US" i="1" dirty="0">
                <a:latin typeface="Abadi" panose="020B0604020104020204" pitchFamily="34" charset="0"/>
              </a:rPr>
              <a:t>These observed trends provide suggests that launch site locations are dependent on payload mass.</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Chart, bar chart&#10;&#10;AI-generated content may be incorrect.">
            <a:extLst>
              <a:ext uri="{FF2B5EF4-FFF2-40B4-BE49-F238E27FC236}">
                <a16:creationId xmlns:a16="http://schemas.microsoft.com/office/drawing/2014/main" id="{AE3E3169-3F2E-4D76-59E5-16612881D8A6}"/>
              </a:ext>
            </a:extLst>
          </p:cNvPr>
          <p:cNvPicPr>
            <a:picLocks noChangeAspect="1"/>
          </p:cNvPicPr>
          <p:nvPr/>
        </p:nvPicPr>
        <p:blipFill>
          <a:blip r:embed="rId4"/>
          <a:stretch>
            <a:fillRect/>
          </a:stretch>
        </p:blipFill>
        <p:spPr>
          <a:xfrm>
            <a:off x="3450390" y="1373670"/>
            <a:ext cx="5291219" cy="3636993"/>
          </a:xfrm>
          <a:prstGeom prst="rect">
            <a:avLst/>
          </a:prstGeom>
          <a:noFill/>
          <a:ln>
            <a:solidFill>
              <a:srgbClr val="0B49CB"/>
            </a:solidFill>
          </a:ln>
        </p:spPr>
      </p:pic>
      <p:sp>
        <p:nvSpPr>
          <p:cNvPr id="6" name="TextBox 5">
            <a:extLst>
              <a:ext uri="{FF2B5EF4-FFF2-40B4-BE49-F238E27FC236}">
                <a16:creationId xmlns:a16="http://schemas.microsoft.com/office/drawing/2014/main" id="{540C2B36-8D4D-112F-161E-7D4C4AAB00DD}"/>
              </a:ext>
            </a:extLst>
          </p:cNvPr>
          <p:cNvSpPr txBox="1"/>
          <p:nvPr/>
        </p:nvSpPr>
        <p:spPr>
          <a:xfrm>
            <a:off x="855758" y="5001196"/>
            <a:ext cx="10344105" cy="646331"/>
          </a:xfrm>
          <a:prstGeom prst="rect">
            <a:avLst/>
          </a:prstGeom>
          <a:noFill/>
        </p:spPr>
        <p:txBody>
          <a:bodyPr wrap="square" rtlCol="0">
            <a:spAutoFit/>
          </a:bodyPr>
          <a:lstStyle/>
          <a:p>
            <a:r>
              <a:rPr lang="en-US" i="1" dirty="0">
                <a:latin typeface="Abadi" panose="020B0604020104020204" pitchFamily="34" charset="0"/>
              </a:rPr>
              <a:t>Recorded orbit types of Falcon 9 launches show 100% successful launch outcomes for ES-L1, SSO, HEO, &amp; GEO.</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373827F3-F386-AA4E-80ED-D86DEF8C158D}"/>
              </a:ext>
            </a:extLst>
          </p:cNvPr>
          <p:cNvSpPr txBox="1">
            <a:spLocks/>
          </p:cNvSpPr>
          <p:nvPr/>
        </p:nvSpPr>
        <p:spPr>
          <a:xfrm>
            <a:off x="770011" y="2069756"/>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descr="Chart, scatter chart&#10;&#10;AI-generated content may be incorrect.">
            <a:extLst>
              <a:ext uri="{FF2B5EF4-FFF2-40B4-BE49-F238E27FC236}">
                <a16:creationId xmlns:a16="http://schemas.microsoft.com/office/drawing/2014/main" id="{BB6913AF-D2B1-73AE-47B7-24628E743475}"/>
              </a:ext>
            </a:extLst>
          </p:cNvPr>
          <p:cNvPicPr>
            <a:picLocks noChangeAspect="1"/>
          </p:cNvPicPr>
          <p:nvPr/>
        </p:nvPicPr>
        <p:blipFill>
          <a:blip r:embed="rId4"/>
          <a:stretch>
            <a:fillRect/>
          </a:stretch>
        </p:blipFill>
        <p:spPr>
          <a:xfrm>
            <a:off x="1557255" y="1520707"/>
            <a:ext cx="9077490" cy="2909452"/>
          </a:xfrm>
          <a:prstGeom prst="rect">
            <a:avLst/>
          </a:prstGeom>
          <a:ln>
            <a:solidFill>
              <a:srgbClr val="0B49CB"/>
            </a:solidFill>
          </a:ln>
        </p:spPr>
      </p:pic>
      <p:sp>
        <p:nvSpPr>
          <p:cNvPr id="7" name="TextBox 6">
            <a:extLst>
              <a:ext uri="{FF2B5EF4-FFF2-40B4-BE49-F238E27FC236}">
                <a16:creationId xmlns:a16="http://schemas.microsoft.com/office/drawing/2014/main" id="{CF0A8521-979D-A583-D309-E3D1D4105F71}"/>
              </a:ext>
            </a:extLst>
          </p:cNvPr>
          <p:cNvSpPr txBox="1"/>
          <p:nvPr/>
        </p:nvSpPr>
        <p:spPr>
          <a:xfrm>
            <a:off x="855758" y="4540001"/>
            <a:ext cx="10344105" cy="1754326"/>
          </a:xfrm>
          <a:prstGeom prst="rect">
            <a:avLst/>
          </a:prstGeom>
          <a:noFill/>
        </p:spPr>
        <p:txBody>
          <a:bodyPr wrap="square" rtlCol="0">
            <a:spAutoFit/>
          </a:bodyPr>
          <a:lstStyle/>
          <a:p>
            <a:r>
              <a:rPr lang="en-US" i="1" dirty="0">
                <a:latin typeface="Abadi" panose="020B0604020104020204" pitchFamily="34" charset="0"/>
              </a:rPr>
              <a:t>The depicted graph of flight numbers and orbit types based on success rates show no launches in the HEO, MEO, VLEO, SO &amp; GEO for flight numbers below 60. Most flights in VLEO were successful and launched after flight 60. The first 10-15 launches were failed launches while flights after 75 were all successful launches.</a:t>
            </a:r>
          </a:p>
          <a:p>
            <a:endParaRPr lang="en-US" i="1" dirty="0">
              <a:latin typeface="Abadi" panose="020B0604020104020204" pitchFamily="34" charset="0"/>
            </a:endParaRPr>
          </a:p>
          <a:p>
            <a:r>
              <a:rPr lang="en-US" i="1" dirty="0">
                <a:latin typeface="Abadi" panose="020B0604020104020204" pitchFamily="34" charset="0"/>
              </a:rPr>
              <a:t>These trends suggest orbit types are moderately successful at mid to latter flights</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Chart, scatter chart&#10;&#10;AI-generated content may be incorrect.">
            <a:extLst>
              <a:ext uri="{FF2B5EF4-FFF2-40B4-BE49-F238E27FC236}">
                <a16:creationId xmlns:a16="http://schemas.microsoft.com/office/drawing/2014/main" id="{D5A1FB72-68FF-2375-B955-43715F237BF5}"/>
              </a:ext>
            </a:extLst>
          </p:cNvPr>
          <p:cNvPicPr>
            <a:picLocks noChangeAspect="1"/>
          </p:cNvPicPr>
          <p:nvPr/>
        </p:nvPicPr>
        <p:blipFill>
          <a:blip r:embed="rId4"/>
          <a:stretch>
            <a:fillRect/>
          </a:stretch>
        </p:blipFill>
        <p:spPr>
          <a:xfrm>
            <a:off x="1271173" y="1366387"/>
            <a:ext cx="9443932" cy="3008865"/>
          </a:xfrm>
          <a:prstGeom prst="rect">
            <a:avLst/>
          </a:prstGeom>
          <a:ln>
            <a:solidFill>
              <a:srgbClr val="0B49CB"/>
            </a:solidFill>
          </a:ln>
        </p:spPr>
      </p:pic>
      <p:sp>
        <p:nvSpPr>
          <p:cNvPr id="6" name="TextBox 5">
            <a:extLst>
              <a:ext uri="{FF2B5EF4-FFF2-40B4-BE49-F238E27FC236}">
                <a16:creationId xmlns:a16="http://schemas.microsoft.com/office/drawing/2014/main" id="{CC0DC100-4B1D-13A8-4452-AB06FECD34B2}"/>
              </a:ext>
            </a:extLst>
          </p:cNvPr>
          <p:cNvSpPr txBox="1"/>
          <p:nvPr/>
        </p:nvSpPr>
        <p:spPr>
          <a:xfrm>
            <a:off x="855758" y="4540001"/>
            <a:ext cx="10344105" cy="1754326"/>
          </a:xfrm>
          <a:prstGeom prst="rect">
            <a:avLst/>
          </a:prstGeom>
          <a:noFill/>
        </p:spPr>
        <p:txBody>
          <a:bodyPr wrap="square" rtlCol="0">
            <a:spAutoFit/>
          </a:bodyPr>
          <a:lstStyle/>
          <a:p>
            <a:r>
              <a:rPr lang="en-US" i="1" dirty="0">
                <a:latin typeface="Abadi" panose="020B0604020104020204" pitchFamily="34" charset="0"/>
              </a:rPr>
              <a:t>The depicted graph of payload mass &amp; orbit types with successful launch outcomes shows the majority of launches into GTO &amp; ISS orbits at a range of payload masses. Most of the launches into orbit types had payload masses of less than 8,000kg.</a:t>
            </a:r>
          </a:p>
          <a:p>
            <a:endParaRPr lang="en-US" i="1" dirty="0">
              <a:latin typeface="Abadi" panose="020B0604020104020204" pitchFamily="34" charset="0"/>
            </a:endParaRPr>
          </a:p>
          <a:p>
            <a:r>
              <a:rPr lang="en-US" i="1" dirty="0">
                <a:latin typeface="Abadi" panose="020B0604020104020204" pitchFamily="34" charset="0"/>
              </a:rPr>
              <a:t>These observed trends suggests that Falcon 9 launches carry most payload masses of no more than 7,500kg with less than 10 launches with over 9,000kg payload mass.</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Chart, line chart&#10;&#10;AI-generated content may be incorrect.">
            <a:extLst>
              <a:ext uri="{FF2B5EF4-FFF2-40B4-BE49-F238E27FC236}">
                <a16:creationId xmlns:a16="http://schemas.microsoft.com/office/drawing/2014/main" id="{D761A658-3205-522B-97E1-DA7347BB34B0}"/>
              </a:ext>
            </a:extLst>
          </p:cNvPr>
          <p:cNvPicPr>
            <a:picLocks noChangeAspect="1"/>
          </p:cNvPicPr>
          <p:nvPr/>
        </p:nvPicPr>
        <p:blipFill>
          <a:blip r:embed="rId4"/>
          <a:stretch>
            <a:fillRect/>
          </a:stretch>
        </p:blipFill>
        <p:spPr>
          <a:xfrm>
            <a:off x="3971478" y="1334193"/>
            <a:ext cx="4249044" cy="3254432"/>
          </a:xfrm>
          <a:prstGeom prst="rect">
            <a:avLst/>
          </a:prstGeom>
          <a:ln>
            <a:solidFill>
              <a:srgbClr val="0B49CB"/>
            </a:solidFill>
          </a:ln>
        </p:spPr>
      </p:pic>
      <p:sp>
        <p:nvSpPr>
          <p:cNvPr id="6" name="TextBox 5">
            <a:extLst>
              <a:ext uri="{FF2B5EF4-FFF2-40B4-BE49-F238E27FC236}">
                <a16:creationId xmlns:a16="http://schemas.microsoft.com/office/drawing/2014/main" id="{2D76E371-7E89-170C-59BB-E2439C7845DE}"/>
              </a:ext>
            </a:extLst>
          </p:cNvPr>
          <p:cNvSpPr txBox="1"/>
          <p:nvPr/>
        </p:nvSpPr>
        <p:spPr>
          <a:xfrm>
            <a:off x="855758" y="4564940"/>
            <a:ext cx="10344105" cy="646331"/>
          </a:xfrm>
          <a:prstGeom prst="rect">
            <a:avLst/>
          </a:prstGeom>
          <a:noFill/>
        </p:spPr>
        <p:txBody>
          <a:bodyPr wrap="square" rtlCol="0">
            <a:spAutoFit/>
          </a:bodyPr>
          <a:lstStyle/>
          <a:p>
            <a:r>
              <a:rPr lang="en-US" i="1" dirty="0">
                <a:latin typeface="Abadi" panose="020B0604020104020204" pitchFamily="34" charset="0"/>
              </a:rPr>
              <a:t>The yearly trend of launches show an upward trend on successful launch outcomes from 2013 to 2020. This is due to a number of factors such as research &amp; development, technology, and efficiency.</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Cape Canaveral Launch Complex – 40 (CCAFS LC-40)</a:t>
            </a:r>
          </a:p>
          <a:p>
            <a:pPr>
              <a:lnSpc>
                <a:spcPct val="100000"/>
              </a:lnSpc>
              <a:spcBef>
                <a:spcPts val="1400"/>
              </a:spcBef>
            </a:pPr>
            <a:r>
              <a:rPr lang="en-US" sz="2200" dirty="0">
                <a:solidFill>
                  <a:schemeClr val="accent3">
                    <a:lumMod val="25000"/>
                  </a:schemeClr>
                </a:solidFill>
                <a:latin typeface="Abadi" panose="020B0604020104020204" pitchFamily="34" charset="0"/>
              </a:rPr>
              <a:t>Cape Canaveral Space Launch Complex – 40 (CCAFS SLC-40</a:t>
            </a:r>
          </a:p>
          <a:p>
            <a:pPr>
              <a:lnSpc>
                <a:spcPct val="100000"/>
              </a:lnSpc>
              <a:spcBef>
                <a:spcPts val="1400"/>
              </a:spcBef>
            </a:pPr>
            <a:r>
              <a:rPr lang="en-US" sz="2200" dirty="0">
                <a:solidFill>
                  <a:schemeClr val="accent3">
                    <a:lumMod val="25000"/>
                  </a:schemeClr>
                </a:solidFill>
                <a:latin typeface="Abadi" panose="020B0604020104020204" pitchFamily="34" charset="0"/>
              </a:rPr>
              <a:t>Kennedy Space Center Launch Complex – 39A (KSC LC-39A</a:t>
            </a:r>
          </a:p>
          <a:p>
            <a:pPr>
              <a:lnSpc>
                <a:spcPct val="100000"/>
              </a:lnSpc>
              <a:spcBef>
                <a:spcPts val="1400"/>
              </a:spcBef>
            </a:pPr>
            <a:r>
              <a:rPr lang="en-US" sz="2200" dirty="0">
                <a:solidFill>
                  <a:schemeClr val="accent3">
                    <a:lumMod val="25000"/>
                  </a:schemeClr>
                </a:solidFill>
                <a:latin typeface="Abadi" panose="020B0604020104020204" pitchFamily="34" charset="0"/>
              </a:rPr>
              <a:t>Vandenberg Space Force Base Space Launch Complex – 4E (VAFB SLC-4E)</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Launch sites were queried by filtering through DISTINCT names from the </a:t>
            </a:r>
            <a:r>
              <a:rPr lang="en-US" sz="2200" i="1" dirty="0" err="1">
                <a:solidFill>
                  <a:schemeClr val="accent3">
                    <a:lumMod val="25000"/>
                  </a:schemeClr>
                </a:solidFill>
                <a:latin typeface="Abadi" panose="020B0604020104020204" pitchFamily="34" charset="0"/>
              </a:rPr>
              <a:t>Launch_Site</a:t>
            </a:r>
            <a:r>
              <a:rPr lang="en-US" sz="2200" i="1" dirty="0">
                <a:solidFill>
                  <a:schemeClr val="accent3">
                    <a:lumMod val="25000"/>
                  </a:schemeClr>
                </a:solidFill>
                <a:latin typeface="Abadi" panose="020B0604020104020204" pitchFamily="34" charset="0"/>
              </a:rPr>
              <a:t> column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graphicFrame>
        <p:nvGraphicFramePr>
          <p:cNvPr id="2" name="Content Placeholder 1">
            <a:extLst>
              <a:ext uri="{FF2B5EF4-FFF2-40B4-BE49-F238E27FC236}">
                <a16:creationId xmlns:a16="http://schemas.microsoft.com/office/drawing/2014/main" id="{6BBC0210-792F-1BC4-1F47-71AD47B115CD}"/>
              </a:ext>
            </a:extLst>
          </p:cNvPr>
          <p:cNvGraphicFramePr>
            <a:graphicFrameLocks noGrp="1"/>
          </p:cNvGraphicFramePr>
          <p:nvPr>
            <p:ph idx="4294967295"/>
            <p:extLst>
              <p:ext uri="{D42A27DB-BD31-4B8C-83A1-F6EECF244321}">
                <p14:modId xmlns:p14="http://schemas.microsoft.com/office/powerpoint/2010/main" val="2824040310"/>
              </p:ext>
            </p:extLst>
          </p:nvPr>
        </p:nvGraphicFramePr>
        <p:xfrm>
          <a:off x="56343" y="1518054"/>
          <a:ext cx="12079313" cy="2781027"/>
        </p:xfrm>
        <a:graphic>
          <a:graphicData uri="http://schemas.openxmlformats.org/drawingml/2006/table">
            <a:tbl>
              <a:tblPr>
                <a:tableStyleId>{5940675A-B579-460E-94D1-54222C63F5DA}</a:tableStyleId>
              </a:tblPr>
              <a:tblGrid>
                <a:gridCol w="859270">
                  <a:extLst>
                    <a:ext uri="{9D8B030D-6E8A-4147-A177-3AD203B41FA5}">
                      <a16:colId xmlns:a16="http://schemas.microsoft.com/office/drawing/2014/main" val="3491179954"/>
                    </a:ext>
                  </a:extLst>
                </a:gridCol>
                <a:gridCol w="859270">
                  <a:extLst>
                    <a:ext uri="{9D8B030D-6E8A-4147-A177-3AD203B41FA5}">
                      <a16:colId xmlns:a16="http://schemas.microsoft.com/office/drawing/2014/main" val="1091993202"/>
                    </a:ext>
                  </a:extLst>
                </a:gridCol>
                <a:gridCol w="1031981">
                  <a:extLst>
                    <a:ext uri="{9D8B030D-6E8A-4147-A177-3AD203B41FA5}">
                      <a16:colId xmlns:a16="http://schemas.microsoft.com/office/drawing/2014/main" val="195779810"/>
                    </a:ext>
                  </a:extLst>
                </a:gridCol>
                <a:gridCol w="966936">
                  <a:extLst>
                    <a:ext uri="{9D8B030D-6E8A-4147-A177-3AD203B41FA5}">
                      <a16:colId xmlns:a16="http://schemas.microsoft.com/office/drawing/2014/main" val="3886120074"/>
                    </a:ext>
                  </a:extLst>
                </a:gridCol>
                <a:gridCol w="2887527">
                  <a:extLst>
                    <a:ext uri="{9D8B030D-6E8A-4147-A177-3AD203B41FA5}">
                      <a16:colId xmlns:a16="http://schemas.microsoft.com/office/drawing/2014/main" val="3706346118"/>
                    </a:ext>
                  </a:extLst>
                </a:gridCol>
                <a:gridCol w="1412833">
                  <a:extLst>
                    <a:ext uri="{9D8B030D-6E8A-4147-A177-3AD203B41FA5}">
                      <a16:colId xmlns:a16="http://schemas.microsoft.com/office/drawing/2014/main" val="3338786881"/>
                    </a:ext>
                  </a:extLst>
                </a:gridCol>
                <a:gridCol w="652606">
                  <a:extLst>
                    <a:ext uri="{9D8B030D-6E8A-4147-A177-3AD203B41FA5}">
                      <a16:colId xmlns:a16="http://schemas.microsoft.com/office/drawing/2014/main" val="3895965031"/>
                    </a:ext>
                  </a:extLst>
                </a:gridCol>
                <a:gridCol w="1164836">
                  <a:extLst>
                    <a:ext uri="{9D8B030D-6E8A-4147-A177-3AD203B41FA5}">
                      <a16:colId xmlns:a16="http://schemas.microsoft.com/office/drawing/2014/main" val="1916192350"/>
                    </a:ext>
                  </a:extLst>
                </a:gridCol>
                <a:gridCol w="1122027">
                  <a:extLst>
                    <a:ext uri="{9D8B030D-6E8A-4147-A177-3AD203B41FA5}">
                      <a16:colId xmlns:a16="http://schemas.microsoft.com/office/drawing/2014/main" val="2034593108"/>
                    </a:ext>
                  </a:extLst>
                </a:gridCol>
                <a:gridCol w="1122027">
                  <a:extLst>
                    <a:ext uri="{9D8B030D-6E8A-4147-A177-3AD203B41FA5}">
                      <a16:colId xmlns:a16="http://schemas.microsoft.com/office/drawing/2014/main" val="3029907588"/>
                    </a:ext>
                  </a:extLst>
                </a:gridCol>
              </a:tblGrid>
              <a:tr h="402186">
                <a:tc>
                  <a:txBody>
                    <a:bodyPr/>
                    <a:lstStyle/>
                    <a:p>
                      <a:pPr algn="ctr" fontAlgn="ctr"/>
                      <a:r>
                        <a:rPr lang="en-US" sz="1100" b="1">
                          <a:effectLst/>
                          <a:latin typeface="Abadi" panose="020B0604020104020204" pitchFamily="34" charset="0"/>
                        </a:rPr>
                        <a:t>Date</a:t>
                      </a:r>
                    </a:p>
                  </a:txBody>
                  <a:tcPr marL="58018" marR="58018" marT="29009" marB="29009" anchor="ctr"/>
                </a:tc>
                <a:tc>
                  <a:txBody>
                    <a:bodyPr/>
                    <a:lstStyle/>
                    <a:p>
                      <a:pPr algn="ctr" fontAlgn="ctr"/>
                      <a:r>
                        <a:rPr lang="en-US" sz="1100" b="1">
                          <a:effectLst/>
                          <a:latin typeface="Abadi" panose="020B0604020104020204" pitchFamily="34" charset="0"/>
                        </a:rPr>
                        <a:t>Time (UTC)</a:t>
                      </a:r>
                    </a:p>
                  </a:txBody>
                  <a:tcPr marL="58018" marR="58018" marT="29009" marB="29009" anchor="ctr"/>
                </a:tc>
                <a:tc>
                  <a:txBody>
                    <a:bodyPr/>
                    <a:lstStyle/>
                    <a:p>
                      <a:pPr algn="ctr" fontAlgn="ctr"/>
                      <a:r>
                        <a:rPr lang="en-US" sz="1100" b="1" dirty="0">
                          <a:effectLst/>
                          <a:latin typeface="Abadi" panose="020B0604020104020204" pitchFamily="34" charset="0"/>
                        </a:rPr>
                        <a:t>Booster</a:t>
                      </a:r>
                    </a:p>
                    <a:p>
                      <a:pPr algn="ctr" fontAlgn="ctr"/>
                      <a:r>
                        <a:rPr lang="en-US" sz="1100" b="1" dirty="0">
                          <a:effectLst/>
                          <a:latin typeface="Abadi" panose="020B0604020104020204" pitchFamily="34" charset="0"/>
                        </a:rPr>
                        <a:t>Version</a:t>
                      </a:r>
                    </a:p>
                  </a:txBody>
                  <a:tcPr marL="58018" marR="58018" marT="29009" marB="29009" anchor="ctr"/>
                </a:tc>
                <a:tc>
                  <a:txBody>
                    <a:bodyPr/>
                    <a:lstStyle/>
                    <a:p>
                      <a:pPr algn="ctr" fontAlgn="ctr"/>
                      <a:r>
                        <a:rPr lang="en-US" sz="1100" b="1">
                          <a:effectLst/>
                          <a:latin typeface="Abadi" panose="020B0604020104020204" pitchFamily="34" charset="0"/>
                        </a:rPr>
                        <a:t>Launch_Site</a:t>
                      </a:r>
                    </a:p>
                  </a:txBody>
                  <a:tcPr marL="58018" marR="58018" marT="29009" marB="29009" anchor="ctr"/>
                </a:tc>
                <a:tc>
                  <a:txBody>
                    <a:bodyPr/>
                    <a:lstStyle/>
                    <a:p>
                      <a:pPr algn="ctr" fontAlgn="ctr"/>
                      <a:r>
                        <a:rPr lang="en-US" sz="1100" b="1">
                          <a:effectLst/>
                          <a:latin typeface="Abadi" panose="020B0604020104020204" pitchFamily="34" charset="0"/>
                        </a:rPr>
                        <a:t>Payload</a:t>
                      </a:r>
                    </a:p>
                  </a:txBody>
                  <a:tcPr marL="58018" marR="58018" marT="29009" marB="29009" anchor="ctr"/>
                </a:tc>
                <a:tc>
                  <a:txBody>
                    <a:bodyPr/>
                    <a:lstStyle/>
                    <a:p>
                      <a:pPr algn="ctr" fontAlgn="ctr"/>
                      <a:r>
                        <a:rPr lang="en-US" sz="1100" b="1" dirty="0">
                          <a:effectLst/>
                          <a:latin typeface="Abadi" panose="020B0604020104020204" pitchFamily="34" charset="0"/>
                        </a:rPr>
                        <a:t>PAYLOAD_MASS__KG</a:t>
                      </a:r>
                    </a:p>
                  </a:txBody>
                  <a:tcPr marL="58018" marR="58018" marT="29009" marB="29009" anchor="ctr"/>
                </a:tc>
                <a:tc>
                  <a:txBody>
                    <a:bodyPr/>
                    <a:lstStyle/>
                    <a:p>
                      <a:pPr algn="ctr" fontAlgn="ctr"/>
                      <a:r>
                        <a:rPr lang="en-US" sz="1100" b="1">
                          <a:effectLst/>
                          <a:latin typeface="Abadi" panose="020B0604020104020204" pitchFamily="34" charset="0"/>
                        </a:rPr>
                        <a:t>Orbit</a:t>
                      </a:r>
                    </a:p>
                  </a:txBody>
                  <a:tcPr marL="58018" marR="58018" marT="29009" marB="29009" anchor="ctr"/>
                </a:tc>
                <a:tc>
                  <a:txBody>
                    <a:bodyPr/>
                    <a:lstStyle/>
                    <a:p>
                      <a:pPr algn="ctr" fontAlgn="ctr"/>
                      <a:r>
                        <a:rPr lang="en-US" sz="1100" b="1">
                          <a:effectLst/>
                          <a:latin typeface="Abadi" panose="020B0604020104020204" pitchFamily="34" charset="0"/>
                        </a:rPr>
                        <a:t>Customer</a:t>
                      </a:r>
                    </a:p>
                  </a:txBody>
                  <a:tcPr marL="58018" marR="58018" marT="29009" marB="29009" anchor="ctr"/>
                </a:tc>
                <a:tc>
                  <a:txBody>
                    <a:bodyPr/>
                    <a:lstStyle/>
                    <a:p>
                      <a:pPr algn="ctr" fontAlgn="ctr"/>
                      <a:r>
                        <a:rPr lang="en-US" sz="1100" b="1" dirty="0">
                          <a:effectLst/>
                          <a:latin typeface="Abadi" panose="020B0604020104020204" pitchFamily="34" charset="0"/>
                        </a:rPr>
                        <a:t>Mission</a:t>
                      </a:r>
                    </a:p>
                    <a:p>
                      <a:pPr algn="ctr" fontAlgn="ctr"/>
                      <a:r>
                        <a:rPr lang="en-US" sz="1100" b="1" dirty="0">
                          <a:effectLst/>
                          <a:latin typeface="Abadi" panose="020B0604020104020204" pitchFamily="34" charset="0"/>
                        </a:rPr>
                        <a:t>Outcome</a:t>
                      </a:r>
                    </a:p>
                  </a:txBody>
                  <a:tcPr marL="58018" marR="58018" marT="29009" marB="29009" anchor="ctr"/>
                </a:tc>
                <a:tc>
                  <a:txBody>
                    <a:bodyPr/>
                    <a:lstStyle/>
                    <a:p>
                      <a:pPr algn="ctr" fontAlgn="ctr"/>
                      <a:r>
                        <a:rPr lang="en-US" sz="1100" b="1" dirty="0">
                          <a:effectLst/>
                          <a:latin typeface="Abadi" panose="020B0604020104020204" pitchFamily="34" charset="0"/>
                        </a:rPr>
                        <a:t>Landing</a:t>
                      </a:r>
                    </a:p>
                    <a:p>
                      <a:pPr algn="ctr" fontAlgn="ctr"/>
                      <a:r>
                        <a:rPr lang="en-US" sz="1100" b="1" dirty="0">
                          <a:effectLst/>
                          <a:latin typeface="Abadi" panose="020B0604020104020204" pitchFamily="34" charset="0"/>
                        </a:rPr>
                        <a:t>Outcome</a:t>
                      </a:r>
                    </a:p>
                  </a:txBody>
                  <a:tcPr marL="58018" marR="58018" marT="29009" marB="29009" anchor="ctr"/>
                </a:tc>
                <a:extLst>
                  <a:ext uri="{0D108BD9-81ED-4DB2-BD59-A6C34878D82A}">
                    <a16:rowId xmlns:a16="http://schemas.microsoft.com/office/drawing/2014/main" val="1183895106"/>
                  </a:ext>
                </a:extLst>
              </a:tr>
              <a:tr h="523702">
                <a:tc>
                  <a:txBody>
                    <a:bodyPr/>
                    <a:lstStyle/>
                    <a:p>
                      <a:pPr algn="ctr" fontAlgn="ctr"/>
                      <a:r>
                        <a:rPr lang="en-US" sz="1100" dirty="0">
                          <a:effectLst/>
                          <a:latin typeface="Abadi" panose="020B0604020104020204" pitchFamily="34" charset="0"/>
                        </a:rPr>
                        <a:t>2010-06-04</a:t>
                      </a:r>
                    </a:p>
                  </a:txBody>
                  <a:tcPr marL="58018" marR="58018" marT="29009" marB="29009" anchor="ctr"/>
                </a:tc>
                <a:tc>
                  <a:txBody>
                    <a:bodyPr/>
                    <a:lstStyle/>
                    <a:p>
                      <a:pPr algn="ctr" fontAlgn="ctr"/>
                      <a:r>
                        <a:rPr lang="en-US" sz="1100" dirty="0">
                          <a:effectLst/>
                          <a:latin typeface="Abadi" panose="020B0604020104020204" pitchFamily="34" charset="0"/>
                        </a:rPr>
                        <a:t>18:45:00</a:t>
                      </a:r>
                    </a:p>
                  </a:txBody>
                  <a:tcPr marL="58018" marR="58018" marT="29009" marB="29009" anchor="ctr"/>
                </a:tc>
                <a:tc>
                  <a:txBody>
                    <a:bodyPr/>
                    <a:lstStyle/>
                    <a:p>
                      <a:pPr algn="ctr" fontAlgn="ctr"/>
                      <a:r>
                        <a:rPr lang="en-US" sz="1100" dirty="0">
                          <a:effectLst/>
                          <a:latin typeface="Abadi" panose="020B0604020104020204" pitchFamily="34" charset="0"/>
                        </a:rPr>
                        <a:t>F9 v1.0 B0003</a:t>
                      </a:r>
                    </a:p>
                  </a:txBody>
                  <a:tcPr marL="58018" marR="58018" marT="29009" marB="29009" anchor="ctr"/>
                </a:tc>
                <a:tc>
                  <a:txBody>
                    <a:bodyPr/>
                    <a:lstStyle/>
                    <a:p>
                      <a:pPr algn="ctr" fontAlgn="ctr"/>
                      <a:r>
                        <a:rPr lang="en-US" sz="1100" dirty="0">
                          <a:effectLst/>
                          <a:latin typeface="Abadi" panose="020B0604020104020204" pitchFamily="34" charset="0"/>
                        </a:rPr>
                        <a:t>CCAFS LC-40</a:t>
                      </a:r>
                    </a:p>
                  </a:txBody>
                  <a:tcPr marL="58018" marR="58018" marT="29009" marB="29009" anchor="ctr"/>
                </a:tc>
                <a:tc>
                  <a:txBody>
                    <a:bodyPr/>
                    <a:lstStyle/>
                    <a:p>
                      <a:pPr algn="ctr" fontAlgn="ctr"/>
                      <a:r>
                        <a:rPr lang="en-US" sz="1100" dirty="0">
                          <a:effectLst/>
                          <a:latin typeface="Abadi" panose="020B0604020104020204" pitchFamily="34" charset="0"/>
                        </a:rPr>
                        <a:t>Dragon Spacecraft Qualification Unit</a:t>
                      </a:r>
                    </a:p>
                  </a:txBody>
                  <a:tcPr marL="58018" marR="58018" marT="29009" marB="29009" anchor="ctr"/>
                </a:tc>
                <a:tc>
                  <a:txBody>
                    <a:bodyPr/>
                    <a:lstStyle/>
                    <a:p>
                      <a:pPr algn="ctr" fontAlgn="ctr"/>
                      <a:r>
                        <a:rPr lang="en-US" sz="1100" dirty="0">
                          <a:effectLst/>
                          <a:latin typeface="Abadi" panose="020B0604020104020204" pitchFamily="34" charset="0"/>
                        </a:rPr>
                        <a:t>0</a:t>
                      </a:r>
                    </a:p>
                  </a:txBody>
                  <a:tcPr marL="58018" marR="58018" marT="29009" marB="29009" anchor="ctr"/>
                </a:tc>
                <a:tc>
                  <a:txBody>
                    <a:bodyPr/>
                    <a:lstStyle/>
                    <a:p>
                      <a:pPr algn="ctr" fontAlgn="ctr"/>
                      <a:r>
                        <a:rPr lang="en-US" sz="1100">
                          <a:effectLst/>
                          <a:latin typeface="Abadi" panose="020B0604020104020204" pitchFamily="34" charset="0"/>
                        </a:rPr>
                        <a:t>LEO</a:t>
                      </a:r>
                    </a:p>
                  </a:txBody>
                  <a:tcPr marL="58018" marR="58018" marT="29009" marB="29009" anchor="ctr"/>
                </a:tc>
                <a:tc>
                  <a:txBody>
                    <a:bodyPr/>
                    <a:lstStyle/>
                    <a:p>
                      <a:pPr algn="ctr" fontAlgn="ctr"/>
                      <a:r>
                        <a:rPr lang="en-US" sz="1100">
                          <a:effectLst/>
                          <a:latin typeface="Abadi" panose="020B0604020104020204" pitchFamily="34" charset="0"/>
                        </a:rPr>
                        <a:t>SpaceX</a:t>
                      </a:r>
                    </a:p>
                  </a:txBody>
                  <a:tcPr marL="58018" marR="58018" marT="29009" marB="29009" anchor="ctr"/>
                </a:tc>
                <a:tc>
                  <a:txBody>
                    <a:bodyPr/>
                    <a:lstStyle/>
                    <a:p>
                      <a:pPr algn="ctr" fontAlgn="ctr"/>
                      <a:r>
                        <a:rPr lang="en-US" sz="1100">
                          <a:effectLst/>
                          <a:latin typeface="Abadi" panose="020B0604020104020204" pitchFamily="34" charset="0"/>
                        </a:rPr>
                        <a:t>Success</a:t>
                      </a:r>
                    </a:p>
                  </a:txBody>
                  <a:tcPr marL="58018" marR="58018" marT="29009" marB="29009" anchor="ctr"/>
                </a:tc>
                <a:tc>
                  <a:txBody>
                    <a:bodyPr/>
                    <a:lstStyle/>
                    <a:p>
                      <a:pPr algn="ctr" fontAlgn="ctr"/>
                      <a:r>
                        <a:rPr lang="en-US" sz="1100" dirty="0">
                          <a:effectLst/>
                          <a:latin typeface="Abadi" panose="020B0604020104020204" pitchFamily="34" charset="0"/>
                        </a:rPr>
                        <a:t>Failure (parachute)</a:t>
                      </a:r>
                    </a:p>
                  </a:txBody>
                  <a:tcPr marL="58018" marR="58018" marT="29009" marB="29009" anchor="ctr"/>
                </a:tc>
                <a:extLst>
                  <a:ext uri="{0D108BD9-81ED-4DB2-BD59-A6C34878D82A}">
                    <a16:rowId xmlns:a16="http://schemas.microsoft.com/office/drawing/2014/main" val="2751591229"/>
                  </a:ext>
                </a:extLst>
              </a:tr>
              <a:tr h="573578">
                <a:tc>
                  <a:txBody>
                    <a:bodyPr/>
                    <a:lstStyle/>
                    <a:p>
                      <a:pPr algn="ctr" fontAlgn="ctr"/>
                      <a:r>
                        <a:rPr lang="en-US" sz="1100" dirty="0">
                          <a:effectLst/>
                          <a:latin typeface="Abadi" panose="020B0604020104020204" pitchFamily="34" charset="0"/>
                        </a:rPr>
                        <a:t>2010-12-08</a:t>
                      </a:r>
                    </a:p>
                  </a:txBody>
                  <a:tcPr marL="58018" marR="58018" marT="29009" marB="29009" anchor="ctr"/>
                </a:tc>
                <a:tc>
                  <a:txBody>
                    <a:bodyPr/>
                    <a:lstStyle/>
                    <a:p>
                      <a:pPr algn="ctr" fontAlgn="ctr"/>
                      <a:r>
                        <a:rPr lang="en-US" sz="1100" dirty="0">
                          <a:effectLst/>
                          <a:latin typeface="Abadi" panose="020B0604020104020204" pitchFamily="34" charset="0"/>
                        </a:rPr>
                        <a:t>15:43:00</a:t>
                      </a:r>
                    </a:p>
                  </a:txBody>
                  <a:tcPr marL="58018" marR="58018" marT="29009" marB="29009" anchor="ctr"/>
                </a:tc>
                <a:tc>
                  <a:txBody>
                    <a:bodyPr/>
                    <a:lstStyle/>
                    <a:p>
                      <a:pPr algn="ctr" fontAlgn="ctr"/>
                      <a:r>
                        <a:rPr lang="en-US" sz="1100" dirty="0">
                          <a:effectLst/>
                          <a:latin typeface="Abadi" panose="020B0604020104020204" pitchFamily="34" charset="0"/>
                        </a:rPr>
                        <a:t>F9 v1.0 B0004</a:t>
                      </a:r>
                    </a:p>
                  </a:txBody>
                  <a:tcPr marL="58018" marR="58018" marT="29009" marB="29009" anchor="ctr"/>
                </a:tc>
                <a:tc>
                  <a:txBody>
                    <a:bodyPr/>
                    <a:lstStyle/>
                    <a:p>
                      <a:pPr algn="ctr" fontAlgn="ctr"/>
                      <a:r>
                        <a:rPr lang="en-US" sz="1100">
                          <a:effectLst/>
                          <a:latin typeface="Abadi" panose="020B0604020104020204" pitchFamily="34" charset="0"/>
                        </a:rPr>
                        <a:t>CCAFS LC-40</a:t>
                      </a:r>
                    </a:p>
                  </a:txBody>
                  <a:tcPr marL="58018" marR="58018" marT="29009" marB="29009" anchor="ctr"/>
                </a:tc>
                <a:tc>
                  <a:txBody>
                    <a:bodyPr/>
                    <a:lstStyle/>
                    <a:p>
                      <a:pPr algn="ctr" fontAlgn="ctr"/>
                      <a:r>
                        <a:rPr lang="en-US" sz="1100" dirty="0">
                          <a:effectLst/>
                          <a:latin typeface="Abadi" panose="020B0604020104020204" pitchFamily="34" charset="0"/>
                        </a:rPr>
                        <a:t>Dragon demo flight C1, two CubeSats, barrel of...</a:t>
                      </a:r>
                    </a:p>
                  </a:txBody>
                  <a:tcPr marL="58018" marR="58018" marT="29009" marB="29009" anchor="ctr"/>
                </a:tc>
                <a:tc>
                  <a:txBody>
                    <a:bodyPr/>
                    <a:lstStyle/>
                    <a:p>
                      <a:pPr algn="ctr" fontAlgn="ctr"/>
                      <a:r>
                        <a:rPr lang="en-US" sz="1100">
                          <a:effectLst/>
                          <a:latin typeface="Abadi" panose="020B0604020104020204" pitchFamily="34" charset="0"/>
                        </a:rPr>
                        <a:t>0</a:t>
                      </a:r>
                    </a:p>
                  </a:txBody>
                  <a:tcPr marL="58018" marR="58018" marT="29009" marB="29009" anchor="ctr"/>
                </a:tc>
                <a:tc>
                  <a:txBody>
                    <a:bodyPr/>
                    <a:lstStyle/>
                    <a:p>
                      <a:pPr algn="ctr" fontAlgn="ctr"/>
                      <a:r>
                        <a:rPr lang="en-US" sz="1100">
                          <a:effectLst/>
                          <a:latin typeface="Abadi" panose="020B0604020104020204" pitchFamily="34" charset="0"/>
                        </a:rPr>
                        <a:t>LEO (ISS)</a:t>
                      </a:r>
                    </a:p>
                  </a:txBody>
                  <a:tcPr marL="58018" marR="58018" marT="29009" marB="29009" anchor="ctr"/>
                </a:tc>
                <a:tc>
                  <a:txBody>
                    <a:bodyPr/>
                    <a:lstStyle/>
                    <a:p>
                      <a:pPr algn="ctr" fontAlgn="ctr"/>
                      <a:r>
                        <a:rPr lang="en-US" sz="1100" dirty="0">
                          <a:effectLst/>
                          <a:latin typeface="Abadi" panose="020B0604020104020204" pitchFamily="34" charset="0"/>
                        </a:rPr>
                        <a:t>NASA (COTS) NRO</a:t>
                      </a:r>
                    </a:p>
                  </a:txBody>
                  <a:tcPr marL="58018" marR="58018" marT="29009" marB="29009" anchor="ctr"/>
                </a:tc>
                <a:tc>
                  <a:txBody>
                    <a:bodyPr/>
                    <a:lstStyle/>
                    <a:p>
                      <a:pPr algn="ctr" fontAlgn="ctr"/>
                      <a:r>
                        <a:rPr lang="en-US" sz="1100" dirty="0">
                          <a:effectLst/>
                          <a:latin typeface="Abadi" panose="020B0604020104020204" pitchFamily="34" charset="0"/>
                        </a:rPr>
                        <a:t>Success</a:t>
                      </a:r>
                    </a:p>
                  </a:txBody>
                  <a:tcPr marL="58018" marR="58018" marT="29009" marB="29009" anchor="ctr"/>
                </a:tc>
                <a:tc>
                  <a:txBody>
                    <a:bodyPr/>
                    <a:lstStyle/>
                    <a:p>
                      <a:pPr algn="ctr" fontAlgn="ctr"/>
                      <a:r>
                        <a:rPr lang="en-US" sz="1100">
                          <a:effectLst/>
                          <a:latin typeface="Abadi" panose="020B0604020104020204" pitchFamily="34" charset="0"/>
                        </a:rPr>
                        <a:t>Failure (parachute)</a:t>
                      </a:r>
                    </a:p>
                  </a:txBody>
                  <a:tcPr marL="58018" marR="58018" marT="29009" marB="29009" anchor="ctr"/>
                </a:tc>
                <a:extLst>
                  <a:ext uri="{0D108BD9-81ED-4DB2-BD59-A6C34878D82A}">
                    <a16:rowId xmlns:a16="http://schemas.microsoft.com/office/drawing/2014/main" val="562858635"/>
                  </a:ext>
                </a:extLst>
              </a:tr>
              <a:tr h="482138">
                <a:tc>
                  <a:txBody>
                    <a:bodyPr/>
                    <a:lstStyle/>
                    <a:p>
                      <a:pPr algn="ctr" fontAlgn="ctr"/>
                      <a:r>
                        <a:rPr lang="en-US" sz="1100" dirty="0">
                          <a:effectLst/>
                          <a:latin typeface="Abadi" panose="020B0604020104020204" pitchFamily="34" charset="0"/>
                        </a:rPr>
                        <a:t>2012-05-22</a:t>
                      </a:r>
                    </a:p>
                  </a:txBody>
                  <a:tcPr marL="58018" marR="58018" marT="29009" marB="29009" anchor="ctr"/>
                </a:tc>
                <a:tc>
                  <a:txBody>
                    <a:bodyPr/>
                    <a:lstStyle/>
                    <a:p>
                      <a:pPr algn="ctr" fontAlgn="ctr"/>
                      <a:r>
                        <a:rPr lang="en-US" sz="1100" dirty="0">
                          <a:effectLst/>
                          <a:latin typeface="Abadi" panose="020B0604020104020204" pitchFamily="34" charset="0"/>
                        </a:rPr>
                        <a:t>7:44:00</a:t>
                      </a:r>
                    </a:p>
                  </a:txBody>
                  <a:tcPr marL="58018" marR="58018" marT="29009" marB="29009" anchor="ctr"/>
                </a:tc>
                <a:tc>
                  <a:txBody>
                    <a:bodyPr/>
                    <a:lstStyle/>
                    <a:p>
                      <a:pPr algn="ctr" fontAlgn="ctr"/>
                      <a:r>
                        <a:rPr lang="en-US" sz="1100">
                          <a:effectLst/>
                          <a:latin typeface="Abadi" panose="020B0604020104020204" pitchFamily="34" charset="0"/>
                        </a:rPr>
                        <a:t>F9 v1.0 B0005</a:t>
                      </a:r>
                    </a:p>
                  </a:txBody>
                  <a:tcPr marL="58018" marR="58018" marT="29009" marB="29009" anchor="ctr"/>
                </a:tc>
                <a:tc>
                  <a:txBody>
                    <a:bodyPr/>
                    <a:lstStyle/>
                    <a:p>
                      <a:pPr algn="ctr" fontAlgn="ctr"/>
                      <a:r>
                        <a:rPr lang="en-US" sz="1100" dirty="0">
                          <a:effectLst/>
                          <a:latin typeface="Abadi" panose="020B0604020104020204" pitchFamily="34" charset="0"/>
                        </a:rPr>
                        <a:t>CCAFS LC-40</a:t>
                      </a:r>
                    </a:p>
                  </a:txBody>
                  <a:tcPr marL="58018" marR="58018" marT="29009" marB="29009" anchor="ctr"/>
                </a:tc>
                <a:tc>
                  <a:txBody>
                    <a:bodyPr/>
                    <a:lstStyle/>
                    <a:p>
                      <a:pPr algn="ctr" fontAlgn="ctr"/>
                      <a:r>
                        <a:rPr lang="en-US" sz="1100">
                          <a:effectLst/>
                          <a:latin typeface="Abadi" panose="020B0604020104020204" pitchFamily="34" charset="0"/>
                        </a:rPr>
                        <a:t>Dragon demo flight C2</a:t>
                      </a:r>
                    </a:p>
                  </a:txBody>
                  <a:tcPr marL="58018" marR="58018" marT="29009" marB="29009" anchor="ctr"/>
                </a:tc>
                <a:tc>
                  <a:txBody>
                    <a:bodyPr/>
                    <a:lstStyle/>
                    <a:p>
                      <a:pPr algn="ctr" fontAlgn="ctr"/>
                      <a:r>
                        <a:rPr lang="en-US" sz="1100" dirty="0">
                          <a:effectLst/>
                          <a:latin typeface="Abadi" panose="020B0604020104020204" pitchFamily="34" charset="0"/>
                        </a:rPr>
                        <a:t>525</a:t>
                      </a:r>
                    </a:p>
                  </a:txBody>
                  <a:tcPr marL="58018" marR="58018" marT="29009" marB="29009" anchor="ctr"/>
                </a:tc>
                <a:tc>
                  <a:txBody>
                    <a:bodyPr/>
                    <a:lstStyle/>
                    <a:p>
                      <a:pPr algn="ctr" fontAlgn="ctr"/>
                      <a:r>
                        <a:rPr lang="en-US" sz="1100">
                          <a:effectLst/>
                          <a:latin typeface="Abadi" panose="020B0604020104020204" pitchFamily="34" charset="0"/>
                        </a:rPr>
                        <a:t>LEO (ISS)</a:t>
                      </a:r>
                    </a:p>
                  </a:txBody>
                  <a:tcPr marL="58018" marR="58018" marT="29009" marB="29009" anchor="ctr"/>
                </a:tc>
                <a:tc>
                  <a:txBody>
                    <a:bodyPr/>
                    <a:lstStyle/>
                    <a:p>
                      <a:pPr algn="ctr" fontAlgn="ctr"/>
                      <a:r>
                        <a:rPr lang="en-US" sz="1100">
                          <a:effectLst/>
                          <a:latin typeface="Abadi" panose="020B0604020104020204" pitchFamily="34" charset="0"/>
                        </a:rPr>
                        <a:t>NASA (COTS)</a:t>
                      </a:r>
                    </a:p>
                  </a:txBody>
                  <a:tcPr marL="58018" marR="58018" marT="29009" marB="29009" anchor="ctr"/>
                </a:tc>
                <a:tc>
                  <a:txBody>
                    <a:bodyPr/>
                    <a:lstStyle/>
                    <a:p>
                      <a:pPr algn="ctr" fontAlgn="ctr"/>
                      <a:r>
                        <a:rPr lang="en-US" sz="1100" dirty="0">
                          <a:effectLst/>
                          <a:latin typeface="Abadi" panose="020B0604020104020204" pitchFamily="34" charset="0"/>
                        </a:rPr>
                        <a:t>Success</a:t>
                      </a:r>
                    </a:p>
                  </a:txBody>
                  <a:tcPr marL="58018" marR="58018" marT="29009" marB="29009" anchor="ctr"/>
                </a:tc>
                <a:tc>
                  <a:txBody>
                    <a:bodyPr/>
                    <a:lstStyle/>
                    <a:p>
                      <a:pPr algn="ctr" fontAlgn="ctr"/>
                      <a:r>
                        <a:rPr lang="en-US" sz="1100">
                          <a:effectLst/>
                          <a:latin typeface="Abadi" panose="020B0604020104020204" pitchFamily="34" charset="0"/>
                        </a:rPr>
                        <a:t>No attempt</a:t>
                      </a:r>
                    </a:p>
                  </a:txBody>
                  <a:tcPr marL="58018" marR="58018" marT="29009" marB="29009" anchor="ctr"/>
                </a:tc>
                <a:extLst>
                  <a:ext uri="{0D108BD9-81ED-4DB2-BD59-A6C34878D82A}">
                    <a16:rowId xmlns:a16="http://schemas.microsoft.com/office/drawing/2014/main" val="590408089"/>
                  </a:ext>
                </a:extLst>
              </a:tr>
              <a:tr h="390698">
                <a:tc>
                  <a:txBody>
                    <a:bodyPr/>
                    <a:lstStyle/>
                    <a:p>
                      <a:pPr algn="ctr" fontAlgn="ctr"/>
                      <a:r>
                        <a:rPr lang="en-US" sz="1100" dirty="0">
                          <a:effectLst/>
                          <a:latin typeface="Abadi" panose="020B0604020104020204" pitchFamily="34" charset="0"/>
                        </a:rPr>
                        <a:t>2012-10-08</a:t>
                      </a:r>
                    </a:p>
                  </a:txBody>
                  <a:tcPr marL="58018" marR="58018" marT="29009" marB="29009" anchor="ctr"/>
                </a:tc>
                <a:tc>
                  <a:txBody>
                    <a:bodyPr/>
                    <a:lstStyle/>
                    <a:p>
                      <a:pPr algn="ctr" fontAlgn="ctr"/>
                      <a:r>
                        <a:rPr lang="en-US" sz="1100" dirty="0">
                          <a:effectLst/>
                          <a:latin typeface="Abadi" panose="020B0604020104020204" pitchFamily="34" charset="0"/>
                        </a:rPr>
                        <a:t>0:35:00</a:t>
                      </a:r>
                    </a:p>
                  </a:txBody>
                  <a:tcPr marL="58018" marR="58018" marT="29009" marB="29009" anchor="ctr"/>
                </a:tc>
                <a:tc>
                  <a:txBody>
                    <a:bodyPr/>
                    <a:lstStyle/>
                    <a:p>
                      <a:pPr algn="ctr" fontAlgn="ctr"/>
                      <a:r>
                        <a:rPr lang="en-US" sz="1100">
                          <a:effectLst/>
                          <a:latin typeface="Abadi" panose="020B0604020104020204" pitchFamily="34" charset="0"/>
                        </a:rPr>
                        <a:t>F9 v1.0 B0006</a:t>
                      </a:r>
                    </a:p>
                  </a:txBody>
                  <a:tcPr marL="58018" marR="58018" marT="29009" marB="29009" anchor="ctr"/>
                </a:tc>
                <a:tc>
                  <a:txBody>
                    <a:bodyPr/>
                    <a:lstStyle/>
                    <a:p>
                      <a:pPr algn="ctr" fontAlgn="ctr"/>
                      <a:r>
                        <a:rPr lang="en-US" sz="1100" dirty="0">
                          <a:effectLst/>
                          <a:latin typeface="Abadi" panose="020B0604020104020204" pitchFamily="34" charset="0"/>
                        </a:rPr>
                        <a:t>CCAFS LC-40</a:t>
                      </a:r>
                    </a:p>
                  </a:txBody>
                  <a:tcPr marL="58018" marR="58018" marT="29009" marB="29009" anchor="ctr"/>
                </a:tc>
                <a:tc>
                  <a:txBody>
                    <a:bodyPr/>
                    <a:lstStyle/>
                    <a:p>
                      <a:pPr algn="ctr" fontAlgn="ctr"/>
                      <a:r>
                        <a:rPr lang="en-US" sz="1100">
                          <a:effectLst/>
                          <a:latin typeface="Abadi" panose="020B0604020104020204" pitchFamily="34" charset="0"/>
                        </a:rPr>
                        <a:t>SpaceX CRS-1</a:t>
                      </a:r>
                    </a:p>
                  </a:txBody>
                  <a:tcPr marL="58018" marR="58018" marT="29009" marB="29009" anchor="ctr"/>
                </a:tc>
                <a:tc>
                  <a:txBody>
                    <a:bodyPr/>
                    <a:lstStyle/>
                    <a:p>
                      <a:pPr algn="ctr" fontAlgn="ctr"/>
                      <a:r>
                        <a:rPr lang="en-US" sz="1100" dirty="0">
                          <a:effectLst/>
                          <a:latin typeface="Abadi" panose="020B0604020104020204" pitchFamily="34" charset="0"/>
                        </a:rPr>
                        <a:t>500</a:t>
                      </a:r>
                    </a:p>
                  </a:txBody>
                  <a:tcPr marL="58018" marR="58018" marT="29009" marB="29009" anchor="ctr"/>
                </a:tc>
                <a:tc>
                  <a:txBody>
                    <a:bodyPr/>
                    <a:lstStyle/>
                    <a:p>
                      <a:pPr algn="ctr" fontAlgn="ctr"/>
                      <a:r>
                        <a:rPr lang="en-US" sz="1100">
                          <a:effectLst/>
                          <a:latin typeface="Abadi" panose="020B0604020104020204" pitchFamily="34" charset="0"/>
                        </a:rPr>
                        <a:t>LEO (ISS)</a:t>
                      </a:r>
                    </a:p>
                  </a:txBody>
                  <a:tcPr marL="58018" marR="58018" marT="29009" marB="29009" anchor="ctr"/>
                </a:tc>
                <a:tc>
                  <a:txBody>
                    <a:bodyPr/>
                    <a:lstStyle/>
                    <a:p>
                      <a:pPr algn="ctr" fontAlgn="ctr"/>
                      <a:r>
                        <a:rPr lang="en-US" sz="1100">
                          <a:effectLst/>
                          <a:latin typeface="Abadi" panose="020B0604020104020204" pitchFamily="34" charset="0"/>
                        </a:rPr>
                        <a:t>NASA (CRS)</a:t>
                      </a:r>
                    </a:p>
                  </a:txBody>
                  <a:tcPr marL="58018" marR="58018" marT="29009" marB="29009" anchor="ctr"/>
                </a:tc>
                <a:tc>
                  <a:txBody>
                    <a:bodyPr/>
                    <a:lstStyle/>
                    <a:p>
                      <a:pPr algn="ctr" fontAlgn="ctr"/>
                      <a:r>
                        <a:rPr lang="en-US" sz="1100" dirty="0">
                          <a:effectLst/>
                          <a:latin typeface="Abadi" panose="020B0604020104020204" pitchFamily="34" charset="0"/>
                        </a:rPr>
                        <a:t>Success</a:t>
                      </a:r>
                    </a:p>
                  </a:txBody>
                  <a:tcPr marL="58018" marR="58018" marT="29009" marB="29009" anchor="ctr"/>
                </a:tc>
                <a:tc>
                  <a:txBody>
                    <a:bodyPr/>
                    <a:lstStyle/>
                    <a:p>
                      <a:pPr algn="ctr" fontAlgn="ctr"/>
                      <a:r>
                        <a:rPr lang="en-US" sz="1100" dirty="0">
                          <a:effectLst/>
                          <a:latin typeface="Abadi" panose="020B0604020104020204" pitchFamily="34" charset="0"/>
                        </a:rPr>
                        <a:t>No attempt</a:t>
                      </a:r>
                    </a:p>
                  </a:txBody>
                  <a:tcPr marL="58018" marR="58018" marT="29009" marB="29009" anchor="ctr"/>
                </a:tc>
                <a:extLst>
                  <a:ext uri="{0D108BD9-81ED-4DB2-BD59-A6C34878D82A}">
                    <a16:rowId xmlns:a16="http://schemas.microsoft.com/office/drawing/2014/main" val="3434843205"/>
                  </a:ext>
                </a:extLst>
              </a:tr>
              <a:tr h="406125">
                <a:tc>
                  <a:txBody>
                    <a:bodyPr/>
                    <a:lstStyle/>
                    <a:p>
                      <a:pPr algn="ctr" fontAlgn="ctr"/>
                      <a:r>
                        <a:rPr lang="en-US" sz="1100" dirty="0">
                          <a:effectLst/>
                          <a:latin typeface="Abadi" panose="020B0604020104020204" pitchFamily="34" charset="0"/>
                        </a:rPr>
                        <a:t>2013-03-01</a:t>
                      </a:r>
                    </a:p>
                  </a:txBody>
                  <a:tcPr marL="58018" marR="58018" marT="29009" marB="29009" anchor="ctr"/>
                </a:tc>
                <a:tc>
                  <a:txBody>
                    <a:bodyPr/>
                    <a:lstStyle/>
                    <a:p>
                      <a:pPr algn="ctr" fontAlgn="ctr"/>
                      <a:r>
                        <a:rPr lang="en-US" sz="1100" dirty="0">
                          <a:effectLst/>
                          <a:latin typeface="Abadi" panose="020B0604020104020204" pitchFamily="34" charset="0"/>
                        </a:rPr>
                        <a:t>15:10:00</a:t>
                      </a:r>
                    </a:p>
                  </a:txBody>
                  <a:tcPr marL="58018" marR="58018" marT="29009" marB="29009" anchor="ctr"/>
                </a:tc>
                <a:tc>
                  <a:txBody>
                    <a:bodyPr/>
                    <a:lstStyle/>
                    <a:p>
                      <a:pPr algn="ctr" fontAlgn="ctr"/>
                      <a:r>
                        <a:rPr lang="en-US" sz="1100">
                          <a:effectLst/>
                          <a:latin typeface="Abadi" panose="020B0604020104020204" pitchFamily="34" charset="0"/>
                        </a:rPr>
                        <a:t>F9 v1.0 B0007</a:t>
                      </a:r>
                    </a:p>
                  </a:txBody>
                  <a:tcPr marL="58018" marR="58018" marT="29009" marB="29009" anchor="ctr"/>
                </a:tc>
                <a:tc>
                  <a:txBody>
                    <a:bodyPr/>
                    <a:lstStyle/>
                    <a:p>
                      <a:pPr algn="ctr" fontAlgn="ctr"/>
                      <a:r>
                        <a:rPr lang="en-US" sz="1100" dirty="0">
                          <a:effectLst/>
                          <a:latin typeface="Abadi" panose="020B0604020104020204" pitchFamily="34" charset="0"/>
                        </a:rPr>
                        <a:t>CCAFS LC-40</a:t>
                      </a:r>
                    </a:p>
                  </a:txBody>
                  <a:tcPr marL="58018" marR="58018" marT="29009" marB="29009" anchor="ctr"/>
                </a:tc>
                <a:tc>
                  <a:txBody>
                    <a:bodyPr/>
                    <a:lstStyle/>
                    <a:p>
                      <a:pPr algn="ctr" fontAlgn="ctr"/>
                      <a:r>
                        <a:rPr lang="en-US" sz="1100">
                          <a:effectLst/>
                          <a:latin typeface="Abadi" panose="020B0604020104020204" pitchFamily="34" charset="0"/>
                        </a:rPr>
                        <a:t>SpaceX CRS-2</a:t>
                      </a:r>
                    </a:p>
                  </a:txBody>
                  <a:tcPr marL="58018" marR="58018" marT="29009" marB="29009" anchor="ctr"/>
                </a:tc>
                <a:tc>
                  <a:txBody>
                    <a:bodyPr/>
                    <a:lstStyle/>
                    <a:p>
                      <a:pPr algn="ctr" fontAlgn="ctr"/>
                      <a:r>
                        <a:rPr lang="en-US" sz="1100">
                          <a:effectLst/>
                          <a:latin typeface="Abadi" panose="020B0604020104020204" pitchFamily="34" charset="0"/>
                        </a:rPr>
                        <a:t>677</a:t>
                      </a:r>
                    </a:p>
                  </a:txBody>
                  <a:tcPr marL="58018" marR="58018" marT="29009" marB="29009" anchor="ctr"/>
                </a:tc>
                <a:tc>
                  <a:txBody>
                    <a:bodyPr/>
                    <a:lstStyle/>
                    <a:p>
                      <a:pPr algn="ctr" fontAlgn="ctr"/>
                      <a:r>
                        <a:rPr lang="en-US" sz="1100" dirty="0">
                          <a:effectLst/>
                          <a:latin typeface="Abadi" panose="020B0604020104020204" pitchFamily="34" charset="0"/>
                        </a:rPr>
                        <a:t>LEO (ISS)</a:t>
                      </a:r>
                    </a:p>
                  </a:txBody>
                  <a:tcPr marL="58018" marR="58018" marT="29009" marB="29009" anchor="ctr"/>
                </a:tc>
                <a:tc>
                  <a:txBody>
                    <a:bodyPr/>
                    <a:lstStyle/>
                    <a:p>
                      <a:pPr algn="ctr" fontAlgn="ctr"/>
                      <a:r>
                        <a:rPr lang="en-US" sz="1100" dirty="0">
                          <a:effectLst/>
                          <a:latin typeface="Abadi" panose="020B0604020104020204" pitchFamily="34" charset="0"/>
                        </a:rPr>
                        <a:t>NASA (CRS)</a:t>
                      </a:r>
                    </a:p>
                  </a:txBody>
                  <a:tcPr marL="58018" marR="58018" marT="29009" marB="29009" anchor="ctr"/>
                </a:tc>
                <a:tc>
                  <a:txBody>
                    <a:bodyPr/>
                    <a:lstStyle/>
                    <a:p>
                      <a:pPr algn="ctr" fontAlgn="ctr"/>
                      <a:r>
                        <a:rPr lang="en-US" sz="1100" dirty="0">
                          <a:effectLst/>
                          <a:latin typeface="Abadi" panose="020B0604020104020204" pitchFamily="34" charset="0"/>
                        </a:rPr>
                        <a:t>Success</a:t>
                      </a:r>
                    </a:p>
                  </a:txBody>
                  <a:tcPr marL="58018" marR="58018" marT="29009" marB="29009" anchor="ctr"/>
                </a:tc>
                <a:tc>
                  <a:txBody>
                    <a:bodyPr/>
                    <a:lstStyle/>
                    <a:p>
                      <a:pPr algn="ctr" fontAlgn="ctr"/>
                      <a:r>
                        <a:rPr lang="en-US" sz="1100" dirty="0">
                          <a:effectLst/>
                          <a:latin typeface="Abadi" panose="020B0604020104020204" pitchFamily="34" charset="0"/>
                        </a:rPr>
                        <a:t>No attempt</a:t>
                      </a:r>
                    </a:p>
                  </a:txBody>
                  <a:tcPr marL="58018" marR="58018" marT="29009" marB="29009" anchor="ctr"/>
                </a:tc>
                <a:extLst>
                  <a:ext uri="{0D108BD9-81ED-4DB2-BD59-A6C34878D82A}">
                    <a16:rowId xmlns:a16="http://schemas.microsoft.com/office/drawing/2014/main" val="2210082180"/>
                  </a:ext>
                </a:extLst>
              </a:tr>
            </a:tbl>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EBE8B017-DB72-1C9C-826B-74D1D6A70DCA}"/>
              </a:ext>
            </a:extLst>
          </p:cNvPr>
          <p:cNvSpPr txBox="1"/>
          <p:nvPr/>
        </p:nvSpPr>
        <p:spPr>
          <a:xfrm>
            <a:off x="855758" y="4564940"/>
            <a:ext cx="10344105" cy="646331"/>
          </a:xfrm>
          <a:prstGeom prst="rect">
            <a:avLst/>
          </a:prstGeom>
          <a:noFill/>
        </p:spPr>
        <p:txBody>
          <a:bodyPr wrap="square" rtlCol="0">
            <a:spAutoFit/>
          </a:bodyPr>
          <a:lstStyle/>
          <a:p>
            <a:r>
              <a:rPr lang="en-US" i="1" dirty="0">
                <a:latin typeface="Abadi" panose="020B0604020104020204" pitchFamily="34" charset="0"/>
              </a:rPr>
              <a:t>Five records displayed with Launch sites that begin with “CCA” were filtered by selecting LIKE strings that begin with “CCA” but can have different characts afterward.</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is </a:t>
            </a:r>
            <a:r>
              <a:rPr lang="en-US" sz="2200" b="1" dirty="0">
                <a:solidFill>
                  <a:srgbClr val="0B49CB"/>
                </a:solidFill>
                <a:effectLst>
                  <a:outerShdw blurRad="38100" dist="38100" dir="2700000" algn="tl">
                    <a:srgbClr val="000000">
                      <a:alpha val="43137"/>
                    </a:srgbClr>
                  </a:outerShdw>
                </a:effectLst>
                <a:latin typeface="Abadi" panose="020B0604020104020204" pitchFamily="34" charset="0"/>
              </a:rPr>
              <a:t>107,010kg</a:t>
            </a:r>
          </a:p>
          <a:p>
            <a:pPr>
              <a:lnSpc>
                <a:spcPct val="100000"/>
              </a:lnSpc>
              <a:spcBef>
                <a:spcPts val="1400"/>
              </a:spcBef>
            </a:pPr>
            <a:r>
              <a:rPr lang="en-US" sz="2200" dirty="0">
                <a:solidFill>
                  <a:schemeClr val="accent3">
                    <a:lumMod val="25000"/>
                  </a:schemeClr>
                </a:solidFill>
                <a:latin typeface="Abadi" panose="020B0604020104020204" pitchFamily="34" charset="0"/>
              </a:rPr>
              <a:t>From the dataset, the sum total of the payload mass in the PAYLOAD_MASS_KG_ column where the Customer class contains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the booster version F9 v1.1 is approximately </a:t>
            </a:r>
            <a:r>
              <a:rPr lang="en-US" sz="2200" b="1" dirty="0">
                <a:solidFill>
                  <a:srgbClr val="0B49CB"/>
                </a:solidFill>
                <a:effectLst>
                  <a:outerShdw blurRad="38100" dist="38100" dir="2700000" algn="tl">
                    <a:srgbClr val="000000">
                      <a:alpha val="43137"/>
                    </a:srgbClr>
                  </a:outerShdw>
                </a:effectLst>
                <a:latin typeface="Abadi" panose="020B0604020104020204" pitchFamily="34" charset="0"/>
              </a:rPr>
              <a:t>2534.67kg</a:t>
            </a:r>
          </a:p>
          <a:p>
            <a:pPr>
              <a:lnSpc>
                <a:spcPct val="100000"/>
              </a:lnSpc>
              <a:spcBef>
                <a:spcPts val="1400"/>
              </a:spcBef>
            </a:pPr>
            <a:r>
              <a:rPr lang="en-US" sz="2200" dirty="0">
                <a:latin typeface="Abadi" panose="020B0604020104020204" pitchFamily="34" charset="0"/>
              </a:rPr>
              <a:t>The average mass is calculated on the PAYLOAD_MASS_KG_ column with fields that contain “F9 v1.1” in the </a:t>
            </a:r>
            <a:r>
              <a:rPr lang="en-US" sz="2200" dirty="0" err="1">
                <a:latin typeface="Abadi" panose="020B0604020104020204" pitchFamily="34" charset="0"/>
              </a:rPr>
              <a:t>Booster_Version</a:t>
            </a:r>
            <a:r>
              <a:rPr lang="en-US" sz="2200" dirty="0">
                <a:latin typeface="Abadi" panose="020B0604020104020204" pitchFamily="34" charset="0"/>
              </a:rPr>
              <a:t> column within the dataset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84823" y="3671800"/>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2902E444-0C1D-1820-B9B8-D000A2A2BCCE}"/>
              </a:ext>
            </a:extLst>
          </p:cNvPr>
          <p:cNvSpPr txBox="1"/>
          <p:nvPr/>
        </p:nvSpPr>
        <p:spPr>
          <a:xfrm>
            <a:off x="688877" y="2175817"/>
            <a:ext cx="4825497" cy="3785652"/>
          </a:xfrm>
          <a:prstGeom prst="rect">
            <a:avLst/>
          </a:prstGeom>
          <a:noFill/>
        </p:spPr>
        <p:txBody>
          <a:bodyPr wrap="square" rtlCol="0">
            <a:spAutoFit/>
          </a:bodyPr>
          <a:lstStyle/>
          <a:p>
            <a:r>
              <a:rPr lang="en-US" sz="1600" b="1" dirty="0">
                <a:latin typeface="Abadi" panose="020B0604020104020204" pitchFamily="34" charset="0"/>
              </a:rPr>
              <a:t>Summary of methodologies:</a:t>
            </a:r>
          </a:p>
          <a:p>
            <a:pPr marL="285750" indent="-285750">
              <a:buFont typeface="Arial" panose="020B0604020202020204" pitchFamily="34" charset="0"/>
              <a:buChar char="•"/>
            </a:pPr>
            <a:r>
              <a:rPr lang="en-US" sz="1600" b="1" dirty="0">
                <a:solidFill>
                  <a:srgbClr val="0B49CB"/>
                </a:solidFill>
                <a:latin typeface="Abadi" panose="020B0604020104020204" pitchFamily="34" charset="0"/>
              </a:rPr>
              <a:t>Data collection</a:t>
            </a:r>
            <a:r>
              <a:rPr lang="en-US" sz="1600" dirty="0">
                <a:solidFill>
                  <a:srgbClr val="0B49CB"/>
                </a:solidFill>
                <a:latin typeface="Abadi" panose="020B0604020104020204" pitchFamily="34" charset="0"/>
              </a:rPr>
              <a:t>. </a:t>
            </a:r>
            <a:r>
              <a:rPr lang="en-US" sz="1600" dirty="0">
                <a:latin typeface="Abadi" panose="020B0604020104020204" pitchFamily="34" charset="0"/>
              </a:rPr>
              <a:t>SpaceX REST API; web scraping techniques with </a:t>
            </a:r>
            <a:r>
              <a:rPr lang="en-US" sz="1600" dirty="0" err="1">
                <a:latin typeface="Abadi" panose="020B0604020104020204" pitchFamily="34" charset="0"/>
              </a:rPr>
              <a:t>BeautifulSoup</a:t>
            </a:r>
            <a:endParaRPr lang="en-US" sz="1600" dirty="0">
              <a:latin typeface="Abadi" panose="020B0604020104020204" pitchFamily="34" charset="0"/>
            </a:endParaRPr>
          </a:p>
          <a:p>
            <a:pPr marL="285750" indent="-285750">
              <a:buFont typeface="Arial" panose="020B0604020202020204" pitchFamily="34" charset="0"/>
              <a:buChar char="•"/>
            </a:pPr>
            <a:r>
              <a:rPr lang="en-US" sz="1600" b="1" dirty="0">
                <a:solidFill>
                  <a:srgbClr val="0B49CB"/>
                </a:solidFill>
                <a:latin typeface="Abadi" panose="020B0604020104020204" pitchFamily="34" charset="0"/>
              </a:rPr>
              <a:t>Data Wrangle.</a:t>
            </a:r>
            <a:r>
              <a:rPr lang="en-US" sz="1600" dirty="0">
                <a:latin typeface="Abadi" panose="020B0604020104020204" pitchFamily="34" charset="0"/>
              </a:rPr>
              <a:t> Performed Exploratory Data Analysis (EDA) to discover patterns and to label supervised models</a:t>
            </a:r>
          </a:p>
          <a:p>
            <a:pPr marL="285750" indent="-285750">
              <a:buFont typeface="Arial" panose="020B0604020202020204" pitchFamily="34" charset="0"/>
              <a:buChar char="•"/>
            </a:pPr>
            <a:r>
              <a:rPr lang="en-US" sz="1600" b="1" dirty="0">
                <a:solidFill>
                  <a:srgbClr val="0B49CB"/>
                </a:solidFill>
                <a:latin typeface="Abadi" panose="020B0604020104020204" pitchFamily="34" charset="0"/>
              </a:rPr>
              <a:t>Exploratory Analysis.</a:t>
            </a:r>
            <a:r>
              <a:rPr lang="en-US" sz="1600" b="1" dirty="0">
                <a:latin typeface="Abadi" panose="020B0604020104020204" pitchFamily="34" charset="0"/>
              </a:rPr>
              <a:t> </a:t>
            </a:r>
            <a:r>
              <a:rPr lang="en-US" sz="1600" dirty="0">
                <a:latin typeface="Abadi" panose="020B0604020104020204" pitchFamily="34" charset="0"/>
              </a:rPr>
              <a:t>Execute SQL queries to determine data usability to automatically determine first stage landing success or failure outcomes</a:t>
            </a:r>
          </a:p>
          <a:p>
            <a:pPr marL="285750" indent="-285750">
              <a:buFont typeface="Arial" panose="020B0604020202020204" pitchFamily="34" charset="0"/>
              <a:buChar char="•"/>
            </a:pPr>
            <a:r>
              <a:rPr lang="en-US" sz="1600" b="1" dirty="0">
                <a:solidFill>
                  <a:srgbClr val="0B49CB"/>
                </a:solidFill>
                <a:latin typeface="Abadi" panose="020B0604020104020204" pitchFamily="34" charset="0"/>
              </a:rPr>
              <a:t>Visual Analysis.</a:t>
            </a:r>
            <a:r>
              <a:rPr lang="en-US" sz="1600" b="1" dirty="0">
                <a:latin typeface="Abadi" panose="020B0604020104020204" pitchFamily="34" charset="0"/>
              </a:rPr>
              <a:t> </a:t>
            </a:r>
            <a:r>
              <a:rPr lang="en-US" sz="1600" dirty="0">
                <a:latin typeface="Abadi" panose="020B0604020104020204" pitchFamily="34" charset="0"/>
              </a:rPr>
              <a:t>Annotate SpaceX launch location on an interactive map using Folium</a:t>
            </a:r>
          </a:p>
          <a:p>
            <a:pPr marL="285750" indent="-285750">
              <a:buFont typeface="Arial" panose="020B0604020202020204" pitchFamily="34" charset="0"/>
              <a:buChar char="•"/>
            </a:pPr>
            <a:r>
              <a:rPr lang="en-US" sz="1600" b="1" dirty="0">
                <a:solidFill>
                  <a:srgbClr val="0B49CB"/>
                </a:solidFill>
                <a:latin typeface="Abadi" panose="020B0604020104020204" pitchFamily="34" charset="0"/>
              </a:rPr>
              <a:t>Predictive Analysis.</a:t>
            </a:r>
            <a:r>
              <a:rPr lang="en-US" sz="1600" b="1" dirty="0">
                <a:latin typeface="Abadi" panose="020B0604020104020204" pitchFamily="34" charset="0"/>
              </a:rPr>
              <a:t> </a:t>
            </a:r>
            <a:r>
              <a:rPr lang="en-US" sz="1600" dirty="0">
                <a:latin typeface="Abadi" panose="020B0604020104020204" pitchFamily="34" charset="0"/>
              </a:rPr>
              <a:t>Build machine learning pipeline to determine if the first stage of Falcon 9 will successfully land</a:t>
            </a:r>
            <a:endParaRPr lang="en-US" sz="1600" b="1" dirty="0">
              <a:latin typeface="Abadi" panose="020B0604020104020204" pitchFamily="34" charset="0"/>
            </a:endParaRPr>
          </a:p>
        </p:txBody>
      </p:sp>
      <p:sp>
        <p:nvSpPr>
          <p:cNvPr id="3" name="TextBox 2">
            <a:extLst>
              <a:ext uri="{FF2B5EF4-FFF2-40B4-BE49-F238E27FC236}">
                <a16:creationId xmlns:a16="http://schemas.microsoft.com/office/drawing/2014/main" id="{64F91080-8000-3796-439B-0B6172328D53}"/>
              </a:ext>
            </a:extLst>
          </p:cNvPr>
          <p:cNvSpPr txBox="1"/>
          <p:nvPr/>
        </p:nvSpPr>
        <p:spPr>
          <a:xfrm>
            <a:off x="6025487" y="2175817"/>
            <a:ext cx="4825497" cy="3785652"/>
          </a:xfrm>
          <a:prstGeom prst="rect">
            <a:avLst/>
          </a:prstGeom>
          <a:noFill/>
        </p:spPr>
        <p:txBody>
          <a:bodyPr wrap="square" rtlCol="0">
            <a:spAutoFit/>
          </a:bodyPr>
          <a:lstStyle/>
          <a:p>
            <a:r>
              <a:rPr lang="en-US" sz="1600" b="1" dirty="0">
                <a:latin typeface="Abadi" panose="020B0604020104020204" pitchFamily="34" charset="0"/>
              </a:rPr>
              <a:t>Summary of Results:</a:t>
            </a:r>
          </a:p>
          <a:p>
            <a:r>
              <a:rPr lang="en-US" sz="1600" b="1" dirty="0">
                <a:solidFill>
                  <a:srgbClr val="0B49CB"/>
                </a:solidFill>
                <a:latin typeface="Abadi" panose="020B0604020104020204" pitchFamily="34" charset="0"/>
              </a:rPr>
              <a:t>Exploratory Data Analysis</a:t>
            </a:r>
          </a:p>
          <a:p>
            <a:pPr marL="285750" indent="-285750">
              <a:buFont typeface="Arial" panose="020B0604020202020204" pitchFamily="34" charset="0"/>
              <a:buChar char="•"/>
            </a:pPr>
            <a:r>
              <a:rPr lang="en-US" sz="1600" dirty="0">
                <a:latin typeface="Abadi" panose="020B0604020104020204" pitchFamily="34" charset="0"/>
              </a:rPr>
              <a:t>Observed success rates for the following orbit types: ES-L1, SSO, HEO, GEO</a:t>
            </a:r>
          </a:p>
          <a:p>
            <a:pPr marL="285750" indent="-285750">
              <a:buFont typeface="Arial" panose="020B0604020202020204" pitchFamily="34" charset="0"/>
              <a:buChar char="•"/>
            </a:pPr>
            <a:r>
              <a:rPr lang="en-US" sz="1600" dirty="0">
                <a:latin typeface="Abadi" panose="020B0604020104020204" pitchFamily="34" charset="0"/>
              </a:rPr>
              <a:t>No launches at Vandenberg SFB for payload masses of over 10,000kg</a:t>
            </a:r>
          </a:p>
          <a:p>
            <a:pPr marL="285750" indent="-285750">
              <a:buFont typeface="Arial" panose="020B0604020202020204" pitchFamily="34" charset="0"/>
              <a:buChar char="•"/>
            </a:pPr>
            <a:r>
              <a:rPr lang="en-US" sz="1600" dirty="0">
                <a:latin typeface="Abadi" panose="020B0604020104020204" pitchFamily="34" charset="0"/>
              </a:rPr>
              <a:t>Upward trend in successful launches from 2013 to 2020</a:t>
            </a:r>
          </a:p>
          <a:p>
            <a:r>
              <a:rPr lang="en-US" sz="1600" b="1" dirty="0">
                <a:solidFill>
                  <a:srgbClr val="0B49CB"/>
                </a:solidFill>
                <a:latin typeface="Abadi" panose="020B0604020104020204" pitchFamily="34" charset="0"/>
              </a:rPr>
              <a:t>Visual Analytics</a:t>
            </a:r>
          </a:p>
          <a:p>
            <a:pPr marL="285750" indent="-285750">
              <a:buFont typeface="Arial" panose="020B0604020202020204" pitchFamily="34" charset="0"/>
              <a:buChar char="•"/>
            </a:pPr>
            <a:r>
              <a:rPr lang="en-US" sz="1600" dirty="0">
                <a:latin typeface="Abadi" panose="020B0604020104020204" pitchFamily="34" charset="0"/>
              </a:rPr>
              <a:t>All four observed launch sites are located within the southern portion of the United States, close to the equator and are all along the coast</a:t>
            </a:r>
          </a:p>
          <a:p>
            <a:r>
              <a:rPr lang="en-US" sz="1600" b="1" dirty="0">
                <a:solidFill>
                  <a:srgbClr val="0B49CB"/>
                </a:solidFill>
                <a:latin typeface="Abadi" panose="020B0604020104020204" pitchFamily="34" charset="0"/>
              </a:rPr>
              <a:t>Predictive Analysis</a:t>
            </a:r>
          </a:p>
          <a:p>
            <a:pPr marL="285750" indent="-285750">
              <a:buFont typeface="Arial" panose="020B0604020202020204" pitchFamily="34" charset="0"/>
              <a:buChar char="•"/>
            </a:pPr>
            <a:r>
              <a:rPr lang="en-US" sz="1600" dirty="0">
                <a:latin typeface="Abadi" panose="020B0604020104020204" pitchFamily="34" charset="0"/>
              </a:rPr>
              <a:t>Four different built models predicted an 83% accuracy of a successful outcome</a:t>
            </a:r>
          </a:p>
        </p:txBody>
      </p:sp>
      <p:sp>
        <p:nvSpPr>
          <p:cNvPr id="6" name="TextBox 5">
            <a:extLst>
              <a:ext uri="{FF2B5EF4-FFF2-40B4-BE49-F238E27FC236}">
                <a16:creationId xmlns:a16="http://schemas.microsoft.com/office/drawing/2014/main" id="{4D6EE3CC-D85F-C358-4FCD-684CCBE50436}"/>
              </a:ext>
            </a:extLst>
          </p:cNvPr>
          <p:cNvSpPr txBox="1"/>
          <p:nvPr/>
        </p:nvSpPr>
        <p:spPr>
          <a:xfrm>
            <a:off x="688877" y="1277423"/>
            <a:ext cx="10673221" cy="646331"/>
          </a:xfrm>
          <a:prstGeom prst="rect">
            <a:avLst/>
          </a:prstGeom>
          <a:noFill/>
        </p:spPr>
        <p:txBody>
          <a:bodyPr wrap="square">
            <a:spAutoFit/>
          </a:bodyPr>
          <a:lstStyle/>
          <a:p>
            <a:r>
              <a:rPr lang="en-US" sz="1800" b="1" dirty="0">
                <a:latin typeface="Abadi" panose="020B0604020104020204" pitchFamily="34" charset="0"/>
              </a:rPr>
              <a:t>The purpose of this analysis is to provide insight on SpaceX’s capabilities to reuse its first stage rockets in order to enable </a:t>
            </a:r>
            <a:r>
              <a:rPr lang="en-US" sz="1800" b="1" dirty="0" err="1">
                <a:latin typeface="Abadi" panose="020B0604020104020204" pitchFamily="34" charset="0"/>
              </a:rPr>
              <a:t>SpaceY</a:t>
            </a:r>
            <a:r>
              <a:rPr lang="en-US" sz="1800" b="1" dirty="0">
                <a:latin typeface="Abadi" panose="020B0604020104020204" pitchFamily="34" charset="0"/>
              </a:rPr>
              <a:t> decisionmakers &amp; stakeholders to compete in this market.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date of when the first successful landing outcome from a ground pad was </a:t>
            </a:r>
            <a:r>
              <a:rPr lang="en-US" sz="2200" b="1" dirty="0">
                <a:solidFill>
                  <a:srgbClr val="0B49CB"/>
                </a:solidFill>
                <a:effectLst>
                  <a:outerShdw blurRad="38100" dist="38100" dir="2700000" algn="tl">
                    <a:srgbClr val="000000">
                      <a:alpha val="43137"/>
                    </a:srgbClr>
                  </a:outerShdw>
                </a:effectLst>
                <a:latin typeface="Abadi" panose="020B0604020104020204" pitchFamily="34" charset="0"/>
              </a:rPr>
              <a:t>2015-12-22</a:t>
            </a:r>
          </a:p>
          <a:p>
            <a:pPr>
              <a:lnSpc>
                <a:spcPct val="100000"/>
              </a:lnSpc>
              <a:spcBef>
                <a:spcPts val="1400"/>
              </a:spcBef>
            </a:pPr>
            <a:r>
              <a:rPr lang="en-US" sz="2200" dirty="0">
                <a:solidFill>
                  <a:schemeClr val="accent3">
                    <a:lumMod val="25000"/>
                  </a:schemeClr>
                </a:solidFill>
                <a:latin typeface="Abadi" panose="020B0604020104020204" pitchFamily="34" charset="0"/>
              </a:rPr>
              <a:t>From the data set, the MIN() function filtered for the earliest date and queried from the “Success (ground pad)” field in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graphicFrame>
        <p:nvGraphicFramePr>
          <p:cNvPr id="2" name="Content Placeholder 1">
            <a:extLst>
              <a:ext uri="{FF2B5EF4-FFF2-40B4-BE49-F238E27FC236}">
                <a16:creationId xmlns:a16="http://schemas.microsoft.com/office/drawing/2014/main" id="{CA39CC1E-E1F6-1801-F25D-F7B58BE9037F}"/>
              </a:ext>
            </a:extLst>
          </p:cNvPr>
          <p:cNvGraphicFramePr>
            <a:graphicFrameLocks noGrp="1"/>
          </p:cNvGraphicFramePr>
          <p:nvPr>
            <p:ph idx="4294967295"/>
            <p:extLst>
              <p:ext uri="{D42A27DB-BD31-4B8C-83A1-F6EECF244321}">
                <p14:modId xmlns:p14="http://schemas.microsoft.com/office/powerpoint/2010/main" val="2690636921"/>
              </p:ext>
            </p:extLst>
          </p:nvPr>
        </p:nvGraphicFramePr>
        <p:xfrm>
          <a:off x="838124" y="1320041"/>
          <a:ext cx="2502019" cy="5469350"/>
        </p:xfrm>
        <a:graphic>
          <a:graphicData uri="http://schemas.openxmlformats.org/drawingml/2006/table">
            <a:tbl>
              <a:tblPr>
                <a:tableStyleId>{616DA210-FB5B-4158-B5E0-FEB733F419BA}</a:tableStyleId>
              </a:tblPr>
              <a:tblGrid>
                <a:gridCol w="2502019">
                  <a:extLst>
                    <a:ext uri="{9D8B030D-6E8A-4147-A177-3AD203B41FA5}">
                      <a16:colId xmlns:a16="http://schemas.microsoft.com/office/drawing/2014/main" val="2789201110"/>
                    </a:ext>
                  </a:extLst>
                </a:gridCol>
              </a:tblGrid>
              <a:tr h="174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50" b="1" dirty="0" err="1">
                          <a:effectLst/>
                          <a:latin typeface="Abadi" panose="020B0604020104020204" pitchFamily="34" charset="0"/>
                        </a:rPr>
                        <a:t>Booster_Version</a:t>
                      </a:r>
                      <a:endParaRPr lang="en-US" sz="1150" b="1" dirty="0">
                        <a:effectLst/>
                        <a:latin typeface="Abadi" panose="020B0604020104020204" pitchFamily="34" charset="0"/>
                      </a:endParaRPr>
                    </a:p>
                  </a:txBody>
                  <a:tcPr marL="43513" marR="43513" marT="21757" marB="21757"/>
                </a:tc>
                <a:extLst>
                  <a:ext uri="{0D108BD9-81ED-4DB2-BD59-A6C34878D82A}">
                    <a16:rowId xmlns:a16="http://schemas.microsoft.com/office/drawing/2014/main" val="1067119564"/>
                  </a:ext>
                </a:extLst>
              </a:tr>
              <a:tr h="174054">
                <a:tc>
                  <a:txBody>
                    <a:bodyPr/>
                    <a:lstStyle/>
                    <a:p>
                      <a:pPr algn="r" fontAlgn="ctr"/>
                      <a:r>
                        <a:rPr lang="en-US" sz="1150">
                          <a:effectLst/>
                          <a:latin typeface="Abadi" panose="020B0604020104020204" pitchFamily="34" charset="0"/>
                        </a:rPr>
                        <a:t>F9 v1.1</a:t>
                      </a:r>
                    </a:p>
                  </a:txBody>
                  <a:tcPr marL="43513" marR="43513" marT="21757" marB="21757" anchor="ctr"/>
                </a:tc>
                <a:extLst>
                  <a:ext uri="{0D108BD9-81ED-4DB2-BD59-A6C34878D82A}">
                    <a16:rowId xmlns:a16="http://schemas.microsoft.com/office/drawing/2014/main" val="4021787876"/>
                  </a:ext>
                </a:extLst>
              </a:tr>
              <a:tr h="174054">
                <a:tc>
                  <a:txBody>
                    <a:bodyPr/>
                    <a:lstStyle/>
                    <a:p>
                      <a:pPr algn="r" fontAlgn="ctr"/>
                      <a:r>
                        <a:rPr lang="en-US" sz="1150">
                          <a:effectLst/>
                          <a:latin typeface="Abadi" panose="020B0604020104020204" pitchFamily="34" charset="0"/>
                        </a:rPr>
                        <a:t>F9 v1.1 B1011</a:t>
                      </a:r>
                    </a:p>
                  </a:txBody>
                  <a:tcPr marL="43513" marR="43513" marT="21757" marB="21757" anchor="ctr"/>
                </a:tc>
                <a:extLst>
                  <a:ext uri="{0D108BD9-81ED-4DB2-BD59-A6C34878D82A}">
                    <a16:rowId xmlns:a16="http://schemas.microsoft.com/office/drawing/2014/main" val="119110827"/>
                  </a:ext>
                </a:extLst>
              </a:tr>
              <a:tr h="174054">
                <a:tc>
                  <a:txBody>
                    <a:bodyPr/>
                    <a:lstStyle/>
                    <a:p>
                      <a:pPr algn="r" fontAlgn="ctr"/>
                      <a:r>
                        <a:rPr lang="en-US" sz="1150">
                          <a:effectLst/>
                          <a:latin typeface="Abadi" panose="020B0604020104020204" pitchFamily="34" charset="0"/>
                        </a:rPr>
                        <a:t>F9 v1.1 B1014</a:t>
                      </a:r>
                    </a:p>
                  </a:txBody>
                  <a:tcPr marL="43513" marR="43513" marT="21757" marB="21757" anchor="ctr"/>
                </a:tc>
                <a:extLst>
                  <a:ext uri="{0D108BD9-81ED-4DB2-BD59-A6C34878D82A}">
                    <a16:rowId xmlns:a16="http://schemas.microsoft.com/office/drawing/2014/main" val="3189578998"/>
                  </a:ext>
                </a:extLst>
              </a:tr>
              <a:tr h="174054">
                <a:tc>
                  <a:txBody>
                    <a:bodyPr/>
                    <a:lstStyle/>
                    <a:p>
                      <a:pPr algn="r" fontAlgn="ctr"/>
                      <a:r>
                        <a:rPr lang="en-US" sz="1150">
                          <a:effectLst/>
                          <a:latin typeface="Abadi" panose="020B0604020104020204" pitchFamily="34" charset="0"/>
                        </a:rPr>
                        <a:t>F9 v1.1 B1016</a:t>
                      </a:r>
                    </a:p>
                  </a:txBody>
                  <a:tcPr marL="43513" marR="43513" marT="21757" marB="21757" anchor="ctr"/>
                </a:tc>
                <a:extLst>
                  <a:ext uri="{0D108BD9-81ED-4DB2-BD59-A6C34878D82A}">
                    <a16:rowId xmlns:a16="http://schemas.microsoft.com/office/drawing/2014/main" val="2696769382"/>
                  </a:ext>
                </a:extLst>
              </a:tr>
              <a:tr h="174054">
                <a:tc>
                  <a:txBody>
                    <a:bodyPr/>
                    <a:lstStyle/>
                    <a:p>
                      <a:pPr algn="r" fontAlgn="ctr"/>
                      <a:r>
                        <a:rPr lang="en-US" sz="1150" dirty="0">
                          <a:effectLst/>
                          <a:latin typeface="Abadi" panose="020B0604020104020204" pitchFamily="34" charset="0"/>
                        </a:rPr>
                        <a:t>F9 FT B1020</a:t>
                      </a:r>
                    </a:p>
                  </a:txBody>
                  <a:tcPr marL="43513" marR="43513" marT="21757" marB="21757" anchor="ctr"/>
                </a:tc>
                <a:extLst>
                  <a:ext uri="{0D108BD9-81ED-4DB2-BD59-A6C34878D82A}">
                    <a16:rowId xmlns:a16="http://schemas.microsoft.com/office/drawing/2014/main" val="998328760"/>
                  </a:ext>
                </a:extLst>
              </a:tr>
              <a:tr h="174054">
                <a:tc>
                  <a:txBody>
                    <a:bodyPr/>
                    <a:lstStyle/>
                    <a:p>
                      <a:pPr algn="r" fontAlgn="ctr"/>
                      <a:r>
                        <a:rPr lang="en-US" sz="1150">
                          <a:effectLst/>
                          <a:latin typeface="Abadi" panose="020B0604020104020204" pitchFamily="34" charset="0"/>
                        </a:rPr>
                        <a:t>F9 FT B1022</a:t>
                      </a:r>
                    </a:p>
                  </a:txBody>
                  <a:tcPr marL="43513" marR="43513" marT="21757" marB="21757" anchor="ctr"/>
                </a:tc>
                <a:extLst>
                  <a:ext uri="{0D108BD9-81ED-4DB2-BD59-A6C34878D82A}">
                    <a16:rowId xmlns:a16="http://schemas.microsoft.com/office/drawing/2014/main" val="2312134949"/>
                  </a:ext>
                </a:extLst>
              </a:tr>
              <a:tr h="174054">
                <a:tc>
                  <a:txBody>
                    <a:bodyPr/>
                    <a:lstStyle/>
                    <a:p>
                      <a:pPr algn="r" fontAlgn="ctr"/>
                      <a:r>
                        <a:rPr lang="en-US" sz="1150" dirty="0">
                          <a:effectLst/>
                          <a:latin typeface="Abadi" panose="020B0604020104020204" pitchFamily="34" charset="0"/>
                        </a:rPr>
                        <a:t>F9 FT B1026</a:t>
                      </a:r>
                    </a:p>
                  </a:txBody>
                  <a:tcPr marL="43513" marR="43513" marT="21757" marB="21757" anchor="ctr"/>
                </a:tc>
                <a:extLst>
                  <a:ext uri="{0D108BD9-81ED-4DB2-BD59-A6C34878D82A}">
                    <a16:rowId xmlns:a16="http://schemas.microsoft.com/office/drawing/2014/main" val="4230195679"/>
                  </a:ext>
                </a:extLst>
              </a:tr>
              <a:tr h="174054">
                <a:tc>
                  <a:txBody>
                    <a:bodyPr/>
                    <a:lstStyle/>
                    <a:p>
                      <a:pPr algn="r" fontAlgn="ctr"/>
                      <a:r>
                        <a:rPr lang="en-US" sz="1150">
                          <a:effectLst/>
                          <a:latin typeface="Abadi" panose="020B0604020104020204" pitchFamily="34" charset="0"/>
                        </a:rPr>
                        <a:t>F9 FT B1030</a:t>
                      </a:r>
                    </a:p>
                  </a:txBody>
                  <a:tcPr marL="43513" marR="43513" marT="21757" marB="21757" anchor="ctr"/>
                </a:tc>
                <a:extLst>
                  <a:ext uri="{0D108BD9-81ED-4DB2-BD59-A6C34878D82A}">
                    <a16:rowId xmlns:a16="http://schemas.microsoft.com/office/drawing/2014/main" val="2879925982"/>
                  </a:ext>
                </a:extLst>
              </a:tr>
              <a:tr h="174054">
                <a:tc>
                  <a:txBody>
                    <a:bodyPr/>
                    <a:lstStyle/>
                    <a:p>
                      <a:pPr algn="r" fontAlgn="ctr"/>
                      <a:r>
                        <a:rPr lang="en-US" sz="1150">
                          <a:effectLst/>
                          <a:latin typeface="Abadi" panose="020B0604020104020204" pitchFamily="34" charset="0"/>
                        </a:rPr>
                        <a:t>F9 FT B1021.2</a:t>
                      </a:r>
                    </a:p>
                  </a:txBody>
                  <a:tcPr marL="43513" marR="43513" marT="21757" marB="21757" anchor="ctr"/>
                </a:tc>
                <a:extLst>
                  <a:ext uri="{0D108BD9-81ED-4DB2-BD59-A6C34878D82A}">
                    <a16:rowId xmlns:a16="http://schemas.microsoft.com/office/drawing/2014/main" val="2532939525"/>
                  </a:ext>
                </a:extLst>
              </a:tr>
              <a:tr h="174054">
                <a:tc>
                  <a:txBody>
                    <a:bodyPr/>
                    <a:lstStyle/>
                    <a:p>
                      <a:pPr algn="r" fontAlgn="ctr"/>
                      <a:r>
                        <a:rPr lang="en-US" sz="1150">
                          <a:effectLst/>
                          <a:latin typeface="Abadi" panose="020B0604020104020204" pitchFamily="34" charset="0"/>
                        </a:rPr>
                        <a:t>F9 FT B1032.1</a:t>
                      </a:r>
                    </a:p>
                  </a:txBody>
                  <a:tcPr marL="43513" marR="43513" marT="21757" marB="21757" anchor="ctr"/>
                </a:tc>
                <a:extLst>
                  <a:ext uri="{0D108BD9-81ED-4DB2-BD59-A6C34878D82A}">
                    <a16:rowId xmlns:a16="http://schemas.microsoft.com/office/drawing/2014/main" val="504749513"/>
                  </a:ext>
                </a:extLst>
              </a:tr>
              <a:tr h="174054">
                <a:tc>
                  <a:txBody>
                    <a:bodyPr/>
                    <a:lstStyle/>
                    <a:p>
                      <a:pPr algn="r" fontAlgn="ctr"/>
                      <a:r>
                        <a:rPr lang="en-US" sz="1150">
                          <a:effectLst/>
                          <a:latin typeface="Abadi" panose="020B0604020104020204" pitchFamily="34" charset="0"/>
                        </a:rPr>
                        <a:t>F9 B4 B1040.1</a:t>
                      </a:r>
                    </a:p>
                  </a:txBody>
                  <a:tcPr marL="43513" marR="43513" marT="21757" marB="21757" anchor="ctr"/>
                </a:tc>
                <a:extLst>
                  <a:ext uri="{0D108BD9-81ED-4DB2-BD59-A6C34878D82A}">
                    <a16:rowId xmlns:a16="http://schemas.microsoft.com/office/drawing/2014/main" val="2077714860"/>
                  </a:ext>
                </a:extLst>
              </a:tr>
              <a:tr h="174054">
                <a:tc>
                  <a:txBody>
                    <a:bodyPr/>
                    <a:lstStyle/>
                    <a:p>
                      <a:pPr algn="r" fontAlgn="ctr"/>
                      <a:r>
                        <a:rPr lang="en-US" sz="1150">
                          <a:effectLst/>
                          <a:latin typeface="Abadi" panose="020B0604020104020204" pitchFamily="34" charset="0"/>
                        </a:rPr>
                        <a:t>F9 FT B1031.2</a:t>
                      </a:r>
                    </a:p>
                  </a:txBody>
                  <a:tcPr marL="43513" marR="43513" marT="21757" marB="21757" anchor="ctr"/>
                </a:tc>
                <a:extLst>
                  <a:ext uri="{0D108BD9-81ED-4DB2-BD59-A6C34878D82A}">
                    <a16:rowId xmlns:a16="http://schemas.microsoft.com/office/drawing/2014/main" val="2184132383"/>
                  </a:ext>
                </a:extLst>
              </a:tr>
              <a:tr h="174054">
                <a:tc>
                  <a:txBody>
                    <a:bodyPr/>
                    <a:lstStyle/>
                    <a:p>
                      <a:pPr algn="r" fontAlgn="ctr"/>
                      <a:r>
                        <a:rPr lang="en-US" sz="1150">
                          <a:effectLst/>
                          <a:latin typeface="Abadi" panose="020B0604020104020204" pitchFamily="34" charset="0"/>
                        </a:rPr>
                        <a:t>F9 B4 B1043.1</a:t>
                      </a:r>
                    </a:p>
                  </a:txBody>
                  <a:tcPr marL="43513" marR="43513" marT="21757" marB="21757" anchor="ctr"/>
                </a:tc>
                <a:extLst>
                  <a:ext uri="{0D108BD9-81ED-4DB2-BD59-A6C34878D82A}">
                    <a16:rowId xmlns:a16="http://schemas.microsoft.com/office/drawing/2014/main" val="1056267667"/>
                  </a:ext>
                </a:extLst>
              </a:tr>
              <a:tr h="174054">
                <a:tc>
                  <a:txBody>
                    <a:bodyPr/>
                    <a:lstStyle/>
                    <a:p>
                      <a:pPr algn="r" fontAlgn="ctr"/>
                      <a:r>
                        <a:rPr lang="en-US" sz="1150">
                          <a:effectLst/>
                          <a:latin typeface="Abadi" panose="020B0604020104020204" pitchFamily="34" charset="0"/>
                        </a:rPr>
                        <a:t>F9 FT B1032.2</a:t>
                      </a:r>
                    </a:p>
                  </a:txBody>
                  <a:tcPr marL="43513" marR="43513" marT="21757" marB="21757" anchor="ctr"/>
                </a:tc>
                <a:extLst>
                  <a:ext uri="{0D108BD9-81ED-4DB2-BD59-A6C34878D82A}">
                    <a16:rowId xmlns:a16="http://schemas.microsoft.com/office/drawing/2014/main" val="1046263251"/>
                  </a:ext>
                </a:extLst>
              </a:tr>
              <a:tr h="174054">
                <a:tc>
                  <a:txBody>
                    <a:bodyPr/>
                    <a:lstStyle/>
                    <a:p>
                      <a:pPr algn="r" fontAlgn="ctr"/>
                      <a:r>
                        <a:rPr lang="en-US" sz="1150">
                          <a:effectLst/>
                          <a:latin typeface="Abadi" panose="020B0604020104020204" pitchFamily="34" charset="0"/>
                        </a:rPr>
                        <a:t>F9 B4 B1040.2</a:t>
                      </a:r>
                    </a:p>
                  </a:txBody>
                  <a:tcPr marL="43513" marR="43513" marT="21757" marB="21757" anchor="ctr"/>
                </a:tc>
                <a:extLst>
                  <a:ext uri="{0D108BD9-81ED-4DB2-BD59-A6C34878D82A}">
                    <a16:rowId xmlns:a16="http://schemas.microsoft.com/office/drawing/2014/main" val="1856051005"/>
                  </a:ext>
                </a:extLst>
              </a:tr>
              <a:tr h="174054">
                <a:tc>
                  <a:txBody>
                    <a:bodyPr/>
                    <a:lstStyle/>
                    <a:p>
                      <a:pPr algn="r" fontAlgn="ctr"/>
                      <a:r>
                        <a:rPr lang="en-US" sz="1150">
                          <a:effectLst/>
                          <a:latin typeface="Abadi" panose="020B0604020104020204" pitchFamily="34" charset="0"/>
                        </a:rPr>
                        <a:t>F9 B5 B1046.2</a:t>
                      </a:r>
                    </a:p>
                  </a:txBody>
                  <a:tcPr marL="43513" marR="43513" marT="21757" marB="21757" anchor="ctr"/>
                </a:tc>
                <a:extLst>
                  <a:ext uri="{0D108BD9-81ED-4DB2-BD59-A6C34878D82A}">
                    <a16:rowId xmlns:a16="http://schemas.microsoft.com/office/drawing/2014/main" val="989224236"/>
                  </a:ext>
                </a:extLst>
              </a:tr>
              <a:tr h="174054">
                <a:tc>
                  <a:txBody>
                    <a:bodyPr/>
                    <a:lstStyle/>
                    <a:p>
                      <a:pPr algn="r" fontAlgn="ctr"/>
                      <a:r>
                        <a:rPr lang="en-US" sz="1150">
                          <a:effectLst/>
                          <a:latin typeface="Abadi" panose="020B0604020104020204" pitchFamily="34" charset="0"/>
                        </a:rPr>
                        <a:t>F9 B5 B1047.2</a:t>
                      </a:r>
                    </a:p>
                  </a:txBody>
                  <a:tcPr marL="43513" marR="43513" marT="21757" marB="21757" anchor="ctr"/>
                </a:tc>
                <a:extLst>
                  <a:ext uri="{0D108BD9-81ED-4DB2-BD59-A6C34878D82A}">
                    <a16:rowId xmlns:a16="http://schemas.microsoft.com/office/drawing/2014/main" val="2366056017"/>
                  </a:ext>
                </a:extLst>
              </a:tr>
              <a:tr h="174054">
                <a:tc>
                  <a:txBody>
                    <a:bodyPr/>
                    <a:lstStyle/>
                    <a:p>
                      <a:pPr algn="r" fontAlgn="ctr"/>
                      <a:r>
                        <a:rPr lang="en-US" sz="1150">
                          <a:effectLst/>
                          <a:latin typeface="Abadi" panose="020B0604020104020204" pitchFamily="34" charset="0"/>
                        </a:rPr>
                        <a:t>F9 B5 B1046.3</a:t>
                      </a:r>
                    </a:p>
                  </a:txBody>
                  <a:tcPr marL="43513" marR="43513" marT="21757" marB="21757" anchor="ctr"/>
                </a:tc>
                <a:extLst>
                  <a:ext uri="{0D108BD9-81ED-4DB2-BD59-A6C34878D82A}">
                    <a16:rowId xmlns:a16="http://schemas.microsoft.com/office/drawing/2014/main" val="4073080004"/>
                  </a:ext>
                </a:extLst>
              </a:tr>
              <a:tr h="174054">
                <a:tc>
                  <a:txBody>
                    <a:bodyPr/>
                    <a:lstStyle/>
                    <a:p>
                      <a:pPr algn="r" fontAlgn="ctr"/>
                      <a:r>
                        <a:rPr lang="en-US" sz="1150">
                          <a:effectLst/>
                          <a:latin typeface="Abadi" panose="020B0604020104020204" pitchFamily="34" charset="0"/>
                        </a:rPr>
                        <a:t>F9 B5B1054</a:t>
                      </a:r>
                    </a:p>
                  </a:txBody>
                  <a:tcPr marL="43513" marR="43513" marT="21757" marB="21757" anchor="ctr"/>
                </a:tc>
                <a:extLst>
                  <a:ext uri="{0D108BD9-81ED-4DB2-BD59-A6C34878D82A}">
                    <a16:rowId xmlns:a16="http://schemas.microsoft.com/office/drawing/2014/main" val="3077077976"/>
                  </a:ext>
                </a:extLst>
              </a:tr>
              <a:tr h="174054">
                <a:tc>
                  <a:txBody>
                    <a:bodyPr/>
                    <a:lstStyle/>
                    <a:p>
                      <a:pPr algn="r" fontAlgn="ctr"/>
                      <a:r>
                        <a:rPr lang="en-US" sz="1150">
                          <a:effectLst/>
                          <a:latin typeface="Abadi" panose="020B0604020104020204" pitchFamily="34" charset="0"/>
                        </a:rPr>
                        <a:t>F9 B5 B1048.3</a:t>
                      </a:r>
                    </a:p>
                  </a:txBody>
                  <a:tcPr marL="43513" marR="43513" marT="21757" marB="21757" anchor="ctr"/>
                </a:tc>
                <a:extLst>
                  <a:ext uri="{0D108BD9-81ED-4DB2-BD59-A6C34878D82A}">
                    <a16:rowId xmlns:a16="http://schemas.microsoft.com/office/drawing/2014/main" val="10405454"/>
                  </a:ext>
                </a:extLst>
              </a:tr>
              <a:tr h="174054">
                <a:tc>
                  <a:txBody>
                    <a:bodyPr/>
                    <a:lstStyle/>
                    <a:p>
                      <a:pPr algn="r" fontAlgn="ctr"/>
                      <a:r>
                        <a:rPr lang="en-US" sz="1150">
                          <a:effectLst/>
                          <a:latin typeface="Abadi" panose="020B0604020104020204" pitchFamily="34" charset="0"/>
                        </a:rPr>
                        <a:t>F9 B5 B1051.2</a:t>
                      </a:r>
                    </a:p>
                  </a:txBody>
                  <a:tcPr marL="43513" marR="43513" marT="21757" marB="21757" anchor="ctr"/>
                </a:tc>
                <a:extLst>
                  <a:ext uri="{0D108BD9-81ED-4DB2-BD59-A6C34878D82A}">
                    <a16:rowId xmlns:a16="http://schemas.microsoft.com/office/drawing/2014/main" val="129368114"/>
                  </a:ext>
                </a:extLst>
              </a:tr>
              <a:tr h="174054">
                <a:tc>
                  <a:txBody>
                    <a:bodyPr/>
                    <a:lstStyle/>
                    <a:p>
                      <a:pPr algn="r" fontAlgn="ctr"/>
                      <a:r>
                        <a:rPr lang="en-US" sz="1150">
                          <a:effectLst/>
                          <a:latin typeface="Abadi" panose="020B0604020104020204" pitchFamily="34" charset="0"/>
                        </a:rPr>
                        <a:t>F9 B5B1060.1</a:t>
                      </a:r>
                    </a:p>
                  </a:txBody>
                  <a:tcPr marL="43513" marR="43513" marT="21757" marB="21757" anchor="ctr"/>
                </a:tc>
                <a:extLst>
                  <a:ext uri="{0D108BD9-81ED-4DB2-BD59-A6C34878D82A}">
                    <a16:rowId xmlns:a16="http://schemas.microsoft.com/office/drawing/2014/main" val="2384687630"/>
                  </a:ext>
                </a:extLst>
              </a:tr>
              <a:tr h="174054">
                <a:tc>
                  <a:txBody>
                    <a:bodyPr/>
                    <a:lstStyle/>
                    <a:p>
                      <a:pPr algn="r" fontAlgn="ctr"/>
                      <a:r>
                        <a:rPr lang="en-US" sz="1150">
                          <a:effectLst/>
                          <a:latin typeface="Abadi" panose="020B0604020104020204" pitchFamily="34" charset="0"/>
                        </a:rPr>
                        <a:t>F9 B5 B1058.2</a:t>
                      </a:r>
                    </a:p>
                  </a:txBody>
                  <a:tcPr marL="43513" marR="43513" marT="21757" marB="21757" anchor="ctr"/>
                </a:tc>
                <a:extLst>
                  <a:ext uri="{0D108BD9-81ED-4DB2-BD59-A6C34878D82A}">
                    <a16:rowId xmlns:a16="http://schemas.microsoft.com/office/drawing/2014/main" val="2293219477"/>
                  </a:ext>
                </a:extLst>
              </a:tr>
              <a:tr h="174054">
                <a:tc>
                  <a:txBody>
                    <a:bodyPr/>
                    <a:lstStyle/>
                    <a:p>
                      <a:pPr algn="r" fontAlgn="ctr"/>
                      <a:r>
                        <a:rPr lang="en-US" sz="1150" dirty="0">
                          <a:effectLst/>
                          <a:latin typeface="Abadi" panose="020B0604020104020204" pitchFamily="34" charset="0"/>
                        </a:rPr>
                        <a:t>F9 B5B1062.1</a:t>
                      </a:r>
                    </a:p>
                  </a:txBody>
                  <a:tcPr marL="43513" marR="43513" marT="21757" marB="21757" anchor="ctr"/>
                </a:tc>
                <a:extLst>
                  <a:ext uri="{0D108BD9-81ED-4DB2-BD59-A6C34878D82A}">
                    <a16:rowId xmlns:a16="http://schemas.microsoft.com/office/drawing/2014/main" val="1157967588"/>
                  </a:ext>
                </a:extLst>
              </a:tr>
            </a:tbl>
          </a:graphicData>
        </a:graphic>
      </p:graphicFrame>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FF8E9192-85DA-B1A5-72F6-3BDDC7091010}"/>
              </a:ext>
            </a:extLst>
          </p:cNvPr>
          <p:cNvSpPr txBox="1"/>
          <p:nvPr/>
        </p:nvSpPr>
        <p:spPr>
          <a:xfrm>
            <a:off x="3542720" y="1447667"/>
            <a:ext cx="8103412"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dataset, under the </a:t>
            </a:r>
            <a:r>
              <a:rPr lang="en-US" dirty="0" err="1">
                <a:latin typeface="Abadi" panose="020B0604020104020204" pitchFamily="34" charset="0"/>
              </a:rPr>
              <a:t>Booster_Version</a:t>
            </a:r>
            <a:r>
              <a:rPr lang="en-US" dirty="0">
                <a:latin typeface="Abadi" panose="020B0604020104020204" pitchFamily="34" charset="0"/>
              </a:rPr>
              <a:t> column, the PAYLOAD_MASS_KG_ is filtered for masses between 4,000kg to 6,000kg</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graphicFrame>
        <p:nvGraphicFramePr>
          <p:cNvPr id="2" name="Content Placeholder 1">
            <a:extLst>
              <a:ext uri="{FF2B5EF4-FFF2-40B4-BE49-F238E27FC236}">
                <a16:creationId xmlns:a16="http://schemas.microsoft.com/office/drawing/2014/main" id="{FC3025FB-87B5-09CB-CC7C-78FA09CEF36F}"/>
              </a:ext>
            </a:extLst>
          </p:cNvPr>
          <p:cNvGraphicFramePr>
            <a:graphicFrameLocks noGrp="1"/>
          </p:cNvGraphicFramePr>
          <p:nvPr>
            <p:ph idx="4294967295"/>
            <p:extLst>
              <p:ext uri="{D42A27DB-BD31-4B8C-83A1-F6EECF244321}">
                <p14:modId xmlns:p14="http://schemas.microsoft.com/office/powerpoint/2010/main" val="2021898927"/>
              </p:ext>
            </p:extLst>
          </p:nvPr>
        </p:nvGraphicFramePr>
        <p:xfrm>
          <a:off x="4041069" y="1437148"/>
          <a:ext cx="3973484" cy="1978200"/>
        </p:xfrm>
        <a:graphic>
          <a:graphicData uri="http://schemas.openxmlformats.org/drawingml/2006/table">
            <a:tbl>
              <a:tblPr>
                <a:tableStyleId>{5940675A-B579-460E-94D1-54222C63F5DA}</a:tableStyleId>
              </a:tblPr>
              <a:tblGrid>
                <a:gridCol w="3098917">
                  <a:extLst>
                    <a:ext uri="{9D8B030D-6E8A-4147-A177-3AD203B41FA5}">
                      <a16:colId xmlns:a16="http://schemas.microsoft.com/office/drawing/2014/main" val="2397726913"/>
                    </a:ext>
                  </a:extLst>
                </a:gridCol>
                <a:gridCol w="874567">
                  <a:extLst>
                    <a:ext uri="{9D8B030D-6E8A-4147-A177-3AD203B41FA5}">
                      <a16:colId xmlns:a16="http://schemas.microsoft.com/office/drawing/2014/main" val="1733071866"/>
                    </a:ext>
                  </a:extLst>
                </a:gridCol>
              </a:tblGrid>
              <a:tr h="338980">
                <a:tc>
                  <a:txBody>
                    <a:bodyPr/>
                    <a:lstStyle/>
                    <a:p>
                      <a:pPr algn="ctr" fontAlgn="ctr"/>
                      <a:r>
                        <a:rPr lang="en-US" sz="1700" b="1" dirty="0" err="1">
                          <a:effectLst/>
                          <a:latin typeface="Abadi" panose="020B0604020104020204" pitchFamily="34" charset="0"/>
                        </a:rPr>
                        <a:t>Mission_Outcome</a:t>
                      </a:r>
                      <a:endParaRPr lang="en-US" sz="1700" b="1" dirty="0">
                        <a:effectLst/>
                        <a:latin typeface="Abadi" panose="020B0604020104020204" pitchFamily="34" charset="0"/>
                      </a:endParaRPr>
                    </a:p>
                  </a:txBody>
                  <a:tcPr marL="84745" marR="84745" marT="42372" marB="42372" anchor="ctr"/>
                </a:tc>
                <a:tc>
                  <a:txBody>
                    <a:bodyPr/>
                    <a:lstStyle/>
                    <a:p>
                      <a:pPr algn="ctr" fontAlgn="ctr"/>
                      <a:r>
                        <a:rPr lang="en-US" sz="1700" b="1" dirty="0">
                          <a:effectLst/>
                          <a:latin typeface="Abadi" panose="020B0604020104020204" pitchFamily="34" charset="0"/>
                        </a:rPr>
                        <a:t>total</a:t>
                      </a:r>
                    </a:p>
                  </a:txBody>
                  <a:tcPr marL="84745" marR="84745" marT="42372" marB="42372" anchor="ctr"/>
                </a:tc>
                <a:extLst>
                  <a:ext uri="{0D108BD9-81ED-4DB2-BD59-A6C34878D82A}">
                    <a16:rowId xmlns:a16="http://schemas.microsoft.com/office/drawing/2014/main" val="1843806572"/>
                  </a:ext>
                </a:extLst>
              </a:tr>
              <a:tr h="338980">
                <a:tc>
                  <a:txBody>
                    <a:bodyPr/>
                    <a:lstStyle/>
                    <a:p>
                      <a:pPr algn="r" fontAlgn="ctr"/>
                      <a:r>
                        <a:rPr lang="en-US" sz="1700">
                          <a:effectLst/>
                          <a:latin typeface="Abadi" panose="020B0604020104020204" pitchFamily="34" charset="0"/>
                        </a:rPr>
                        <a:t>Failure (in flight)</a:t>
                      </a:r>
                    </a:p>
                  </a:txBody>
                  <a:tcPr marL="84745" marR="84745" marT="42372" marB="42372" anchor="ctr"/>
                </a:tc>
                <a:tc>
                  <a:txBody>
                    <a:bodyPr/>
                    <a:lstStyle/>
                    <a:p>
                      <a:pPr algn="ctr" fontAlgn="ctr"/>
                      <a:r>
                        <a:rPr lang="en-US" sz="1700" dirty="0">
                          <a:effectLst/>
                          <a:latin typeface="Abadi" panose="020B0604020104020204" pitchFamily="34" charset="0"/>
                        </a:rPr>
                        <a:t>1</a:t>
                      </a:r>
                    </a:p>
                  </a:txBody>
                  <a:tcPr marL="84745" marR="84745" marT="42372" marB="42372" anchor="ctr"/>
                </a:tc>
                <a:extLst>
                  <a:ext uri="{0D108BD9-81ED-4DB2-BD59-A6C34878D82A}">
                    <a16:rowId xmlns:a16="http://schemas.microsoft.com/office/drawing/2014/main" val="3742007961"/>
                  </a:ext>
                </a:extLst>
              </a:tr>
              <a:tr h="338980">
                <a:tc>
                  <a:txBody>
                    <a:bodyPr/>
                    <a:lstStyle/>
                    <a:p>
                      <a:pPr algn="r" fontAlgn="ctr"/>
                      <a:r>
                        <a:rPr lang="en-US" sz="1700">
                          <a:effectLst/>
                          <a:latin typeface="Abadi" panose="020B0604020104020204" pitchFamily="34" charset="0"/>
                        </a:rPr>
                        <a:t>Success</a:t>
                      </a:r>
                    </a:p>
                  </a:txBody>
                  <a:tcPr marL="84745" marR="84745" marT="42372" marB="42372" anchor="ctr"/>
                </a:tc>
                <a:tc>
                  <a:txBody>
                    <a:bodyPr/>
                    <a:lstStyle/>
                    <a:p>
                      <a:pPr algn="ctr" fontAlgn="ctr"/>
                      <a:r>
                        <a:rPr lang="en-US" sz="1700" dirty="0">
                          <a:effectLst/>
                          <a:latin typeface="Abadi" panose="020B0604020104020204" pitchFamily="34" charset="0"/>
                        </a:rPr>
                        <a:t>98</a:t>
                      </a:r>
                    </a:p>
                  </a:txBody>
                  <a:tcPr marL="84745" marR="84745" marT="42372" marB="42372" anchor="ctr"/>
                </a:tc>
                <a:extLst>
                  <a:ext uri="{0D108BD9-81ED-4DB2-BD59-A6C34878D82A}">
                    <a16:rowId xmlns:a16="http://schemas.microsoft.com/office/drawing/2014/main" val="823116448"/>
                  </a:ext>
                </a:extLst>
              </a:tr>
              <a:tr h="338980">
                <a:tc>
                  <a:txBody>
                    <a:bodyPr/>
                    <a:lstStyle/>
                    <a:p>
                      <a:pPr algn="r" fontAlgn="ctr"/>
                      <a:r>
                        <a:rPr lang="en-US" sz="1700">
                          <a:effectLst/>
                          <a:latin typeface="Abadi" panose="020B0604020104020204" pitchFamily="34" charset="0"/>
                        </a:rPr>
                        <a:t>Success</a:t>
                      </a:r>
                    </a:p>
                  </a:txBody>
                  <a:tcPr marL="84745" marR="84745" marT="42372" marB="42372" anchor="ctr"/>
                </a:tc>
                <a:tc>
                  <a:txBody>
                    <a:bodyPr/>
                    <a:lstStyle/>
                    <a:p>
                      <a:pPr algn="ctr" fontAlgn="ctr"/>
                      <a:r>
                        <a:rPr lang="en-US" sz="1700" dirty="0">
                          <a:effectLst/>
                          <a:latin typeface="Abadi" panose="020B0604020104020204" pitchFamily="34" charset="0"/>
                        </a:rPr>
                        <a:t>1</a:t>
                      </a:r>
                    </a:p>
                  </a:txBody>
                  <a:tcPr marL="84745" marR="84745" marT="42372" marB="42372" anchor="ctr"/>
                </a:tc>
                <a:extLst>
                  <a:ext uri="{0D108BD9-81ED-4DB2-BD59-A6C34878D82A}">
                    <a16:rowId xmlns:a16="http://schemas.microsoft.com/office/drawing/2014/main" val="376989399"/>
                  </a:ext>
                </a:extLst>
              </a:tr>
              <a:tr h="338980">
                <a:tc>
                  <a:txBody>
                    <a:bodyPr/>
                    <a:lstStyle/>
                    <a:p>
                      <a:pPr algn="r" fontAlgn="ctr"/>
                      <a:r>
                        <a:rPr lang="en-US" sz="1700" dirty="0">
                          <a:effectLst/>
                          <a:latin typeface="Abadi" panose="020B0604020104020204" pitchFamily="34" charset="0"/>
                        </a:rPr>
                        <a:t>Success (payload status unclear)</a:t>
                      </a:r>
                    </a:p>
                  </a:txBody>
                  <a:tcPr marL="84745" marR="84745" marT="42372" marB="42372" anchor="ctr"/>
                </a:tc>
                <a:tc>
                  <a:txBody>
                    <a:bodyPr/>
                    <a:lstStyle/>
                    <a:p>
                      <a:pPr algn="ctr" fontAlgn="ctr"/>
                      <a:r>
                        <a:rPr lang="en-US" sz="1700" dirty="0">
                          <a:effectLst/>
                          <a:latin typeface="Abadi" panose="020B0604020104020204" pitchFamily="34" charset="0"/>
                        </a:rPr>
                        <a:t>1</a:t>
                      </a:r>
                    </a:p>
                  </a:txBody>
                  <a:tcPr marL="84745" marR="84745" marT="42372" marB="42372" anchor="ctr"/>
                </a:tc>
                <a:extLst>
                  <a:ext uri="{0D108BD9-81ED-4DB2-BD59-A6C34878D82A}">
                    <a16:rowId xmlns:a16="http://schemas.microsoft.com/office/drawing/2014/main" val="2796012692"/>
                  </a:ext>
                </a:extLst>
              </a:tr>
            </a:tbl>
          </a:graphicData>
        </a:graphic>
      </p:graphicFrame>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8B40B147-9DA7-3A2F-25D2-6BEE91580E66}"/>
              </a:ext>
            </a:extLst>
          </p:cNvPr>
          <p:cNvSpPr txBox="1"/>
          <p:nvPr/>
        </p:nvSpPr>
        <p:spPr>
          <a:xfrm>
            <a:off x="770010" y="3667673"/>
            <a:ext cx="10687961"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dataset, under the </a:t>
            </a:r>
            <a:r>
              <a:rPr lang="en-US" dirty="0" err="1">
                <a:latin typeface="Abadi" panose="020B0604020104020204" pitchFamily="34" charset="0"/>
              </a:rPr>
              <a:t>Mission_Outcome</a:t>
            </a:r>
            <a:r>
              <a:rPr lang="en-US" dirty="0">
                <a:latin typeface="Abadi" panose="020B0604020104020204" pitchFamily="34" charset="0"/>
              </a:rPr>
              <a:t> column, the query counts the total of failures and successes </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graphicFrame>
        <p:nvGraphicFramePr>
          <p:cNvPr id="2" name="Content Placeholder 1">
            <a:extLst>
              <a:ext uri="{FF2B5EF4-FFF2-40B4-BE49-F238E27FC236}">
                <a16:creationId xmlns:a16="http://schemas.microsoft.com/office/drawing/2014/main" id="{EE757981-7E57-6763-2E43-5E9AE6E42B76}"/>
              </a:ext>
            </a:extLst>
          </p:cNvPr>
          <p:cNvGraphicFramePr>
            <a:graphicFrameLocks noGrp="1"/>
          </p:cNvGraphicFramePr>
          <p:nvPr>
            <p:ph idx="4294967295"/>
            <p:extLst>
              <p:ext uri="{D42A27DB-BD31-4B8C-83A1-F6EECF244321}">
                <p14:modId xmlns:p14="http://schemas.microsoft.com/office/powerpoint/2010/main" val="993833312"/>
              </p:ext>
            </p:extLst>
          </p:nvPr>
        </p:nvGraphicFramePr>
        <p:xfrm>
          <a:off x="770011" y="1674239"/>
          <a:ext cx="3981875" cy="4351334"/>
        </p:xfrm>
        <a:graphic>
          <a:graphicData uri="http://schemas.openxmlformats.org/drawingml/2006/table">
            <a:tbl>
              <a:tblPr>
                <a:tableStyleId>{616DA210-FB5B-4158-B5E0-FEB733F419BA}</a:tableStyleId>
              </a:tblPr>
              <a:tblGrid>
                <a:gridCol w="1765371">
                  <a:extLst>
                    <a:ext uri="{9D8B030D-6E8A-4147-A177-3AD203B41FA5}">
                      <a16:colId xmlns:a16="http://schemas.microsoft.com/office/drawing/2014/main" val="3371095842"/>
                    </a:ext>
                  </a:extLst>
                </a:gridCol>
                <a:gridCol w="2216504">
                  <a:extLst>
                    <a:ext uri="{9D8B030D-6E8A-4147-A177-3AD203B41FA5}">
                      <a16:colId xmlns:a16="http://schemas.microsoft.com/office/drawing/2014/main" val="2148216175"/>
                    </a:ext>
                  </a:extLst>
                </a:gridCol>
              </a:tblGrid>
              <a:tr h="334718">
                <a:tc>
                  <a:txBody>
                    <a:bodyPr/>
                    <a:lstStyle/>
                    <a:p>
                      <a:pPr algn="ctr" fontAlgn="ctr"/>
                      <a:r>
                        <a:rPr lang="en-US" sz="1600" b="1" dirty="0" err="1">
                          <a:effectLst/>
                          <a:latin typeface="Abadi" panose="020B0604020104020204" pitchFamily="34" charset="0"/>
                        </a:rPr>
                        <a:t>Booster_Version</a:t>
                      </a:r>
                      <a:endParaRPr lang="en-US" sz="1600" b="1" dirty="0">
                        <a:effectLst/>
                        <a:latin typeface="Abadi" panose="020B0604020104020204" pitchFamily="34" charset="0"/>
                      </a:endParaRPr>
                    </a:p>
                  </a:txBody>
                  <a:tcPr marL="83680" marR="83680" marT="41840" marB="41840" anchor="ctr"/>
                </a:tc>
                <a:tc>
                  <a:txBody>
                    <a:bodyPr/>
                    <a:lstStyle/>
                    <a:p>
                      <a:pPr algn="ctr" fontAlgn="ctr"/>
                      <a:r>
                        <a:rPr lang="en-US" sz="1600" b="1" dirty="0">
                          <a:effectLst/>
                          <a:latin typeface="Abadi" panose="020B0604020104020204" pitchFamily="34" charset="0"/>
                        </a:rPr>
                        <a:t>PAYLOAD_MASS__KG_</a:t>
                      </a:r>
                    </a:p>
                  </a:txBody>
                  <a:tcPr marL="83680" marR="83680" marT="41840" marB="41840" anchor="ctr"/>
                </a:tc>
                <a:extLst>
                  <a:ext uri="{0D108BD9-81ED-4DB2-BD59-A6C34878D82A}">
                    <a16:rowId xmlns:a16="http://schemas.microsoft.com/office/drawing/2014/main" val="1763634798"/>
                  </a:ext>
                </a:extLst>
              </a:tr>
              <a:tr h="334718">
                <a:tc>
                  <a:txBody>
                    <a:bodyPr/>
                    <a:lstStyle/>
                    <a:p>
                      <a:pPr algn="r" fontAlgn="ctr"/>
                      <a:r>
                        <a:rPr lang="en-US" sz="1600">
                          <a:effectLst/>
                          <a:latin typeface="Abadi" panose="020B0604020104020204" pitchFamily="34" charset="0"/>
                        </a:rPr>
                        <a:t>F9 B5 B1048.4</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3485654949"/>
                  </a:ext>
                </a:extLst>
              </a:tr>
              <a:tr h="334718">
                <a:tc>
                  <a:txBody>
                    <a:bodyPr/>
                    <a:lstStyle/>
                    <a:p>
                      <a:pPr algn="r" fontAlgn="ctr"/>
                      <a:r>
                        <a:rPr lang="en-US" sz="1600">
                          <a:effectLst/>
                          <a:latin typeface="Abadi" panose="020B0604020104020204" pitchFamily="34" charset="0"/>
                        </a:rPr>
                        <a:t>F9 B5 B1049.4</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191925780"/>
                  </a:ext>
                </a:extLst>
              </a:tr>
              <a:tr h="334718">
                <a:tc>
                  <a:txBody>
                    <a:bodyPr/>
                    <a:lstStyle/>
                    <a:p>
                      <a:pPr algn="r" fontAlgn="ctr"/>
                      <a:r>
                        <a:rPr lang="en-US" sz="1600">
                          <a:effectLst/>
                          <a:latin typeface="Abadi" panose="020B0604020104020204" pitchFamily="34" charset="0"/>
                        </a:rPr>
                        <a:t>F9 B5 B1051.3</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1614469621"/>
                  </a:ext>
                </a:extLst>
              </a:tr>
              <a:tr h="334718">
                <a:tc>
                  <a:txBody>
                    <a:bodyPr/>
                    <a:lstStyle/>
                    <a:p>
                      <a:pPr algn="r" fontAlgn="ctr"/>
                      <a:r>
                        <a:rPr lang="en-US" sz="1600">
                          <a:effectLst/>
                          <a:latin typeface="Abadi" panose="020B0604020104020204" pitchFamily="34" charset="0"/>
                        </a:rPr>
                        <a:t>F9 B5 B1056.4</a:t>
                      </a:r>
                    </a:p>
                  </a:txBody>
                  <a:tcPr marL="83680" marR="83680" marT="41840" marB="41840" anchor="ctr"/>
                </a:tc>
                <a:tc>
                  <a:txBody>
                    <a:bodyPr/>
                    <a:lstStyle/>
                    <a:p>
                      <a:pPr algn="ctr" fontAlgn="ctr"/>
                      <a:r>
                        <a:rPr lang="en-US" sz="160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429668562"/>
                  </a:ext>
                </a:extLst>
              </a:tr>
              <a:tr h="334718">
                <a:tc>
                  <a:txBody>
                    <a:bodyPr/>
                    <a:lstStyle/>
                    <a:p>
                      <a:pPr algn="r" fontAlgn="ctr"/>
                      <a:r>
                        <a:rPr lang="en-US" sz="1600">
                          <a:effectLst/>
                          <a:latin typeface="Abadi" panose="020B0604020104020204" pitchFamily="34" charset="0"/>
                        </a:rPr>
                        <a:t>F9 B5 B1048.5</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14804311"/>
                  </a:ext>
                </a:extLst>
              </a:tr>
              <a:tr h="334718">
                <a:tc>
                  <a:txBody>
                    <a:bodyPr/>
                    <a:lstStyle/>
                    <a:p>
                      <a:pPr algn="r" fontAlgn="ctr"/>
                      <a:r>
                        <a:rPr lang="en-US" sz="1600">
                          <a:effectLst/>
                          <a:latin typeface="Abadi" panose="020B0604020104020204" pitchFamily="34" charset="0"/>
                        </a:rPr>
                        <a:t>F9 B5 B1051.4</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309602314"/>
                  </a:ext>
                </a:extLst>
              </a:tr>
              <a:tr h="334718">
                <a:tc>
                  <a:txBody>
                    <a:bodyPr/>
                    <a:lstStyle/>
                    <a:p>
                      <a:pPr algn="r" fontAlgn="ctr"/>
                      <a:r>
                        <a:rPr lang="en-US" sz="1600">
                          <a:effectLst/>
                          <a:latin typeface="Abadi" panose="020B0604020104020204" pitchFamily="34" charset="0"/>
                        </a:rPr>
                        <a:t>F9 B5 B1049.5</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401356087"/>
                  </a:ext>
                </a:extLst>
              </a:tr>
              <a:tr h="334718">
                <a:tc>
                  <a:txBody>
                    <a:bodyPr/>
                    <a:lstStyle/>
                    <a:p>
                      <a:pPr algn="r" fontAlgn="ctr"/>
                      <a:r>
                        <a:rPr lang="en-US" sz="1600">
                          <a:effectLst/>
                          <a:latin typeface="Abadi" panose="020B0604020104020204" pitchFamily="34" charset="0"/>
                        </a:rPr>
                        <a:t>F9 B5 B1060.2</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832406088"/>
                  </a:ext>
                </a:extLst>
              </a:tr>
              <a:tr h="334718">
                <a:tc>
                  <a:txBody>
                    <a:bodyPr/>
                    <a:lstStyle/>
                    <a:p>
                      <a:pPr algn="r" fontAlgn="ctr"/>
                      <a:r>
                        <a:rPr lang="en-US" sz="1600">
                          <a:effectLst/>
                          <a:latin typeface="Abadi" panose="020B0604020104020204" pitchFamily="34" charset="0"/>
                        </a:rPr>
                        <a:t>F9 B5 B1058.3</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15544848"/>
                  </a:ext>
                </a:extLst>
              </a:tr>
              <a:tr h="334718">
                <a:tc>
                  <a:txBody>
                    <a:bodyPr/>
                    <a:lstStyle/>
                    <a:p>
                      <a:pPr algn="r" fontAlgn="ctr"/>
                      <a:r>
                        <a:rPr lang="en-US" sz="1600">
                          <a:effectLst/>
                          <a:latin typeface="Abadi" panose="020B0604020104020204" pitchFamily="34" charset="0"/>
                        </a:rPr>
                        <a:t>F9 B5 B1051.6</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2978602926"/>
                  </a:ext>
                </a:extLst>
              </a:tr>
              <a:tr h="334718">
                <a:tc>
                  <a:txBody>
                    <a:bodyPr/>
                    <a:lstStyle/>
                    <a:p>
                      <a:pPr algn="r" fontAlgn="ctr"/>
                      <a:r>
                        <a:rPr lang="en-US" sz="1600">
                          <a:effectLst/>
                          <a:latin typeface="Abadi" panose="020B0604020104020204" pitchFamily="34" charset="0"/>
                        </a:rPr>
                        <a:t>F9 B5 B1060.3</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3121198083"/>
                  </a:ext>
                </a:extLst>
              </a:tr>
              <a:tr h="334718">
                <a:tc>
                  <a:txBody>
                    <a:bodyPr/>
                    <a:lstStyle/>
                    <a:p>
                      <a:pPr algn="r" fontAlgn="ctr"/>
                      <a:r>
                        <a:rPr lang="en-US" sz="1600" dirty="0">
                          <a:effectLst/>
                          <a:latin typeface="Abadi" panose="020B0604020104020204" pitchFamily="34" charset="0"/>
                        </a:rPr>
                        <a:t>F9 B5 B1049.7</a:t>
                      </a:r>
                    </a:p>
                  </a:txBody>
                  <a:tcPr marL="83680" marR="83680" marT="41840" marB="41840" anchor="ctr"/>
                </a:tc>
                <a:tc>
                  <a:txBody>
                    <a:bodyPr/>
                    <a:lstStyle/>
                    <a:p>
                      <a:pPr algn="ctr" fontAlgn="ctr"/>
                      <a:r>
                        <a:rPr lang="en-US" sz="1600" dirty="0">
                          <a:effectLst/>
                          <a:latin typeface="Abadi" panose="020B0604020104020204" pitchFamily="34" charset="0"/>
                        </a:rPr>
                        <a:t>15600</a:t>
                      </a:r>
                    </a:p>
                  </a:txBody>
                  <a:tcPr marL="83680" marR="83680" marT="41840" marB="41840" anchor="ctr"/>
                </a:tc>
                <a:extLst>
                  <a:ext uri="{0D108BD9-81ED-4DB2-BD59-A6C34878D82A}">
                    <a16:rowId xmlns:a16="http://schemas.microsoft.com/office/drawing/2014/main" val="1718047996"/>
                  </a:ext>
                </a:extLst>
              </a:tr>
            </a:tbl>
          </a:graphicData>
        </a:graphic>
      </p:graphicFrame>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E2494749-97F4-CFFA-F288-C540056A7732}"/>
              </a:ext>
            </a:extLst>
          </p:cNvPr>
          <p:cNvSpPr txBox="1"/>
          <p:nvPr/>
        </p:nvSpPr>
        <p:spPr>
          <a:xfrm>
            <a:off x="4904509" y="1752822"/>
            <a:ext cx="6808439"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The </a:t>
            </a:r>
            <a:r>
              <a:rPr lang="en-US" dirty="0" err="1">
                <a:latin typeface="Abadi" panose="020B0604020104020204" pitchFamily="34" charset="0"/>
              </a:rPr>
              <a:t>Booster_Version</a:t>
            </a:r>
            <a:r>
              <a:rPr lang="en-US" dirty="0">
                <a:latin typeface="Abadi" panose="020B0604020104020204" pitchFamily="34" charset="0"/>
              </a:rPr>
              <a:t> &amp; PAYLOAD_MASS_KG_ columns were selected and filtered for maximum payload masses from the dataset</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graphicFrame>
        <p:nvGraphicFramePr>
          <p:cNvPr id="2" name="Content Placeholder 1">
            <a:extLst>
              <a:ext uri="{FF2B5EF4-FFF2-40B4-BE49-F238E27FC236}">
                <a16:creationId xmlns:a16="http://schemas.microsoft.com/office/drawing/2014/main" id="{8C227972-D96C-5AFB-2735-1EA32A081BDC}"/>
              </a:ext>
            </a:extLst>
          </p:cNvPr>
          <p:cNvGraphicFramePr>
            <a:graphicFrameLocks noGrp="1"/>
          </p:cNvGraphicFramePr>
          <p:nvPr>
            <p:ph idx="4294967295"/>
            <p:extLst>
              <p:ext uri="{D42A27DB-BD31-4B8C-83A1-F6EECF244321}">
                <p14:modId xmlns:p14="http://schemas.microsoft.com/office/powerpoint/2010/main" val="13383354"/>
              </p:ext>
            </p:extLst>
          </p:nvPr>
        </p:nvGraphicFramePr>
        <p:xfrm>
          <a:off x="4131425" y="1404027"/>
          <a:ext cx="3336549" cy="2750592"/>
        </p:xfrm>
        <a:graphic>
          <a:graphicData uri="http://schemas.openxmlformats.org/drawingml/2006/table">
            <a:tbl>
              <a:tblPr>
                <a:tableStyleId>{5940675A-B579-460E-94D1-54222C63F5DA}</a:tableStyleId>
              </a:tblPr>
              <a:tblGrid>
                <a:gridCol w="1582564">
                  <a:extLst>
                    <a:ext uri="{9D8B030D-6E8A-4147-A177-3AD203B41FA5}">
                      <a16:colId xmlns:a16="http://schemas.microsoft.com/office/drawing/2014/main" val="1267816342"/>
                    </a:ext>
                  </a:extLst>
                </a:gridCol>
                <a:gridCol w="1753985">
                  <a:extLst>
                    <a:ext uri="{9D8B030D-6E8A-4147-A177-3AD203B41FA5}">
                      <a16:colId xmlns:a16="http://schemas.microsoft.com/office/drawing/2014/main" val="2012353857"/>
                    </a:ext>
                  </a:extLst>
                </a:gridCol>
              </a:tblGrid>
              <a:tr h="338980">
                <a:tc>
                  <a:txBody>
                    <a:bodyPr/>
                    <a:lstStyle/>
                    <a:p>
                      <a:pPr algn="ctr" fontAlgn="ctr"/>
                      <a:r>
                        <a:rPr lang="en-US" sz="1700" b="1" dirty="0" err="1">
                          <a:effectLst/>
                        </a:rPr>
                        <a:t>Month_Name</a:t>
                      </a:r>
                      <a:endParaRPr lang="en-US" sz="1700" b="1" dirty="0">
                        <a:effectLst/>
                        <a:latin typeface="Abadi" panose="020B0604020104020204" pitchFamily="34" charset="0"/>
                      </a:endParaRPr>
                    </a:p>
                  </a:txBody>
                  <a:tcPr marL="84745" marR="84745" marT="42372" marB="42372" anchor="ctr"/>
                </a:tc>
                <a:tc>
                  <a:txBody>
                    <a:bodyPr/>
                    <a:lstStyle/>
                    <a:p>
                      <a:pPr algn="ctr" fontAlgn="ctr"/>
                      <a:r>
                        <a:rPr lang="en-US" sz="1700" b="1" dirty="0" err="1">
                          <a:effectLst/>
                        </a:rPr>
                        <a:t>Launch_Site</a:t>
                      </a:r>
                      <a:endParaRPr lang="en-US" sz="1700" b="1"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382659421"/>
                  </a:ext>
                </a:extLst>
              </a:tr>
              <a:tr h="338980">
                <a:tc>
                  <a:txBody>
                    <a:bodyPr/>
                    <a:lstStyle/>
                    <a:p>
                      <a:pPr algn="r" fontAlgn="ctr"/>
                      <a:r>
                        <a:rPr lang="en-US" sz="1700" dirty="0">
                          <a:effectLst/>
                        </a:rPr>
                        <a:t>JAN</a:t>
                      </a:r>
                      <a:endParaRPr lang="en-US" sz="1700" dirty="0">
                        <a:effectLst/>
                        <a:latin typeface="Abadi" panose="020B0604020104020204" pitchFamily="34" charset="0"/>
                      </a:endParaRPr>
                    </a:p>
                  </a:txBody>
                  <a:tcPr marL="84745" marR="84745" marT="42372" marB="42372" anchor="ctr"/>
                </a:tc>
                <a:tc>
                  <a:txBody>
                    <a:bodyPr/>
                    <a:lstStyle/>
                    <a:p>
                      <a:pPr algn="ctr" fontAlgn="ctr"/>
                      <a:r>
                        <a:rPr lang="en-US" sz="1700" dirty="0">
                          <a:effectLst/>
                        </a:rPr>
                        <a:t>1</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1979070952"/>
                  </a:ext>
                </a:extLst>
              </a:tr>
              <a:tr h="338980">
                <a:tc>
                  <a:txBody>
                    <a:bodyPr/>
                    <a:lstStyle/>
                    <a:p>
                      <a:pPr algn="r" fontAlgn="ctr"/>
                      <a:r>
                        <a:rPr lang="en-US" sz="1700">
                          <a:effectLst/>
                        </a:rPr>
                        <a:t>FEB</a:t>
                      </a:r>
                      <a:endParaRPr lang="en-US" sz="1700">
                        <a:effectLst/>
                        <a:latin typeface="Abadi" panose="020B0604020104020204" pitchFamily="34" charset="0"/>
                      </a:endParaRPr>
                    </a:p>
                  </a:txBody>
                  <a:tcPr marL="84745" marR="84745" marT="42372" marB="42372" anchor="ctr"/>
                </a:tc>
                <a:tc>
                  <a:txBody>
                    <a:bodyPr/>
                    <a:lstStyle/>
                    <a:p>
                      <a:pPr algn="ctr" fontAlgn="ctr"/>
                      <a:r>
                        <a:rPr lang="en-US" sz="1700" dirty="0">
                          <a:effectLst/>
                        </a:rPr>
                        <a:t>0</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4022785882"/>
                  </a:ext>
                </a:extLst>
              </a:tr>
              <a:tr h="338980">
                <a:tc>
                  <a:txBody>
                    <a:bodyPr/>
                    <a:lstStyle/>
                    <a:p>
                      <a:pPr algn="r" fontAlgn="ctr"/>
                      <a:r>
                        <a:rPr lang="en-US" sz="1700">
                          <a:effectLst/>
                        </a:rPr>
                        <a:t>MAR</a:t>
                      </a:r>
                      <a:endParaRPr lang="en-US" sz="1700">
                        <a:effectLst/>
                        <a:latin typeface="Abadi" panose="020B0604020104020204" pitchFamily="34" charset="0"/>
                      </a:endParaRPr>
                    </a:p>
                  </a:txBody>
                  <a:tcPr marL="84745" marR="84745" marT="42372" marB="42372" anchor="ctr"/>
                </a:tc>
                <a:tc>
                  <a:txBody>
                    <a:bodyPr/>
                    <a:lstStyle/>
                    <a:p>
                      <a:pPr algn="ctr" fontAlgn="ctr"/>
                      <a:r>
                        <a:rPr lang="en-US" sz="1700" dirty="0">
                          <a:effectLst/>
                        </a:rPr>
                        <a:t>0</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2366826009"/>
                  </a:ext>
                </a:extLst>
              </a:tr>
              <a:tr h="338980">
                <a:tc>
                  <a:txBody>
                    <a:bodyPr/>
                    <a:lstStyle/>
                    <a:p>
                      <a:pPr algn="r" fontAlgn="ctr"/>
                      <a:r>
                        <a:rPr lang="en-US" sz="1700">
                          <a:effectLst/>
                        </a:rPr>
                        <a:t>APR</a:t>
                      </a:r>
                      <a:endParaRPr lang="en-US" sz="1700">
                        <a:effectLst/>
                        <a:latin typeface="Abadi" panose="020B0604020104020204" pitchFamily="34" charset="0"/>
                      </a:endParaRPr>
                    </a:p>
                  </a:txBody>
                  <a:tcPr marL="84745" marR="84745" marT="42372" marB="42372" anchor="ctr"/>
                </a:tc>
                <a:tc>
                  <a:txBody>
                    <a:bodyPr/>
                    <a:lstStyle/>
                    <a:p>
                      <a:pPr algn="ctr" fontAlgn="ctr"/>
                      <a:r>
                        <a:rPr lang="en-US" sz="1700" dirty="0">
                          <a:effectLst/>
                        </a:rPr>
                        <a:t>1</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183643508"/>
                  </a:ext>
                </a:extLst>
              </a:tr>
              <a:tr h="338980">
                <a:tc>
                  <a:txBody>
                    <a:bodyPr/>
                    <a:lstStyle/>
                    <a:p>
                      <a:pPr algn="r" fontAlgn="ctr"/>
                      <a:r>
                        <a:rPr lang="en-US" sz="1700">
                          <a:effectLst/>
                        </a:rPr>
                        <a:t>APR</a:t>
                      </a:r>
                      <a:endParaRPr lang="en-US" sz="1700">
                        <a:effectLst/>
                        <a:latin typeface="Abadi" panose="020B0604020104020204" pitchFamily="34" charset="0"/>
                      </a:endParaRPr>
                    </a:p>
                  </a:txBody>
                  <a:tcPr marL="84745" marR="84745" marT="42372" marB="42372" anchor="ctr"/>
                </a:tc>
                <a:tc>
                  <a:txBody>
                    <a:bodyPr/>
                    <a:lstStyle/>
                    <a:p>
                      <a:pPr algn="ctr" fontAlgn="ctr"/>
                      <a:r>
                        <a:rPr lang="en-US" sz="1700" dirty="0">
                          <a:effectLst/>
                        </a:rPr>
                        <a:t>0</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1935716907"/>
                  </a:ext>
                </a:extLst>
              </a:tr>
              <a:tr h="338980">
                <a:tc>
                  <a:txBody>
                    <a:bodyPr/>
                    <a:lstStyle/>
                    <a:p>
                      <a:pPr algn="r" fontAlgn="ctr"/>
                      <a:r>
                        <a:rPr lang="en-US" sz="1700">
                          <a:effectLst/>
                        </a:rPr>
                        <a:t>JUN</a:t>
                      </a:r>
                      <a:endParaRPr lang="en-US" sz="1700">
                        <a:effectLst/>
                        <a:latin typeface="Abadi" panose="020B0604020104020204" pitchFamily="34" charset="0"/>
                      </a:endParaRPr>
                    </a:p>
                  </a:txBody>
                  <a:tcPr marL="84745" marR="84745" marT="42372" marB="42372" anchor="ctr"/>
                </a:tc>
                <a:tc>
                  <a:txBody>
                    <a:bodyPr/>
                    <a:lstStyle/>
                    <a:p>
                      <a:pPr algn="ctr" fontAlgn="ctr"/>
                      <a:r>
                        <a:rPr lang="en-US" sz="1700" dirty="0">
                          <a:effectLst/>
                        </a:rPr>
                        <a:t>1</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3976636827"/>
                  </a:ext>
                </a:extLst>
              </a:tr>
              <a:tr h="338980">
                <a:tc>
                  <a:txBody>
                    <a:bodyPr/>
                    <a:lstStyle/>
                    <a:p>
                      <a:pPr algn="r" fontAlgn="ctr"/>
                      <a:r>
                        <a:rPr lang="en-US" sz="1700" dirty="0">
                          <a:effectLst/>
                        </a:rPr>
                        <a:t>DEC</a:t>
                      </a:r>
                      <a:endParaRPr lang="en-US" sz="1700" dirty="0">
                        <a:effectLst/>
                        <a:latin typeface="Abadi" panose="020B0604020104020204" pitchFamily="34" charset="0"/>
                      </a:endParaRPr>
                    </a:p>
                  </a:txBody>
                  <a:tcPr marL="84745" marR="84745" marT="42372" marB="42372" anchor="ctr"/>
                </a:tc>
                <a:tc>
                  <a:txBody>
                    <a:bodyPr/>
                    <a:lstStyle/>
                    <a:p>
                      <a:pPr algn="ctr" fontAlgn="ctr"/>
                      <a:r>
                        <a:rPr lang="en-US" sz="1700" dirty="0">
                          <a:effectLst/>
                        </a:rPr>
                        <a:t>0</a:t>
                      </a:r>
                      <a:endParaRPr lang="en-US" sz="1700"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2221419358"/>
                  </a:ext>
                </a:extLst>
              </a:tr>
            </a:tbl>
          </a:graphicData>
        </a:graphic>
      </p:graphicFrame>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F326A3E1-66CD-31B0-EB4B-D34610CF7EB9}"/>
              </a:ext>
            </a:extLst>
          </p:cNvPr>
          <p:cNvSpPr txBox="1"/>
          <p:nvPr/>
        </p:nvSpPr>
        <p:spPr>
          <a:xfrm>
            <a:off x="752019" y="4382568"/>
            <a:ext cx="1068796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dataset, the CASE </a:t>
            </a:r>
            <a:r>
              <a:rPr lang="en-US" dirty="0" err="1">
                <a:latin typeface="Abadi" panose="020B0604020104020204" pitchFamily="34" charset="0"/>
              </a:rPr>
              <a:t>substr</a:t>
            </a:r>
            <a:r>
              <a:rPr lang="en-US" dirty="0">
                <a:latin typeface="Abadi" panose="020B0604020104020204" pitchFamily="34" charset="0"/>
              </a:rPr>
              <a:t>() function was used to filter for months in 2015</a:t>
            </a:r>
          </a:p>
          <a:p>
            <a:pPr marL="285750" indent="-285750">
              <a:buFont typeface="Arial" panose="020B0604020202020204" pitchFamily="34" charset="0"/>
              <a:buChar char="•"/>
            </a:pPr>
            <a:r>
              <a:rPr lang="en-US" dirty="0">
                <a:latin typeface="Abadi" panose="020B0604020104020204" pitchFamily="34" charset="0"/>
              </a:rPr>
              <a:t>The data set was further filtered to extract fields that contain drone ship, booster versions and launch sites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graphicFrame>
        <p:nvGraphicFramePr>
          <p:cNvPr id="2" name="Content Placeholder 1">
            <a:extLst>
              <a:ext uri="{FF2B5EF4-FFF2-40B4-BE49-F238E27FC236}">
                <a16:creationId xmlns:a16="http://schemas.microsoft.com/office/drawing/2014/main" id="{2E194143-D9EF-C8F8-F78D-69B1F627F36F}"/>
              </a:ext>
            </a:extLst>
          </p:cNvPr>
          <p:cNvGraphicFramePr>
            <a:graphicFrameLocks noGrp="1"/>
          </p:cNvGraphicFramePr>
          <p:nvPr>
            <p:ph idx="4294967295"/>
            <p:extLst>
              <p:ext uri="{D42A27DB-BD31-4B8C-83A1-F6EECF244321}">
                <p14:modId xmlns:p14="http://schemas.microsoft.com/office/powerpoint/2010/main" val="395523912"/>
              </p:ext>
            </p:extLst>
          </p:nvPr>
        </p:nvGraphicFramePr>
        <p:xfrm>
          <a:off x="2823184" y="1456559"/>
          <a:ext cx="5971683" cy="3094416"/>
        </p:xfrm>
        <a:graphic>
          <a:graphicData uri="http://schemas.openxmlformats.org/drawingml/2006/table">
            <a:tbl>
              <a:tblPr>
                <a:tableStyleId>{616DA210-FB5B-4158-B5E0-FEB733F419BA}</a:tableStyleId>
              </a:tblPr>
              <a:tblGrid>
                <a:gridCol w="2610518">
                  <a:extLst>
                    <a:ext uri="{9D8B030D-6E8A-4147-A177-3AD203B41FA5}">
                      <a16:colId xmlns:a16="http://schemas.microsoft.com/office/drawing/2014/main" val="3371051200"/>
                    </a:ext>
                  </a:extLst>
                </a:gridCol>
                <a:gridCol w="1908420">
                  <a:extLst>
                    <a:ext uri="{9D8B030D-6E8A-4147-A177-3AD203B41FA5}">
                      <a16:colId xmlns:a16="http://schemas.microsoft.com/office/drawing/2014/main" val="477361482"/>
                    </a:ext>
                  </a:extLst>
                </a:gridCol>
                <a:gridCol w="1452745">
                  <a:extLst>
                    <a:ext uri="{9D8B030D-6E8A-4147-A177-3AD203B41FA5}">
                      <a16:colId xmlns:a16="http://schemas.microsoft.com/office/drawing/2014/main" val="2009290772"/>
                    </a:ext>
                  </a:extLst>
                </a:gridCol>
              </a:tblGrid>
              <a:tr h="338980">
                <a:tc>
                  <a:txBody>
                    <a:bodyPr/>
                    <a:lstStyle/>
                    <a:p>
                      <a:pPr algn="ctr" fontAlgn="ctr"/>
                      <a:r>
                        <a:rPr lang="en-US" sz="1700" b="1" dirty="0" err="1">
                          <a:effectLst/>
                          <a:latin typeface="Abadi" panose="020B0604020104020204" pitchFamily="34" charset="0"/>
                        </a:rPr>
                        <a:t>Landing_Outcome</a:t>
                      </a:r>
                      <a:endParaRPr lang="en-US" sz="1700" b="1" dirty="0">
                        <a:effectLst/>
                        <a:latin typeface="Abadi" panose="020B0604020104020204" pitchFamily="34" charset="0"/>
                      </a:endParaRPr>
                    </a:p>
                  </a:txBody>
                  <a:tcPr marL="84745" marR="84745" marT="42372" marB="42372" anchor="ctr"/>
                </a:tc>
                <a:tc>
                  <a:txBody>
                    <a:bodyPr/>
                    <a:lstStyle/>
                    <a:p>
                      <a:pPr algn="ctr" fontAlgn="ctr"/>
                      <a:r>
                        <a:rPr lang="en-US" sz="1700" b="1" dirty="0" err="1">
                          <a:effectLst/>
                          <a:latin typeface="Abadi" panose="020B0604020104020204" pitchFamily="34" charset="0"/>
                        </a:rPr>
                        <a:t>outcome_count</a:t>
                      </a:r>
                      <a:endParaRPr lang="en-US" sz="1700" b="1" dirty="0">
                        <a:effectLst/>
                        <a:latin typeface="Abadi" panose="020B0604020104020204" pitchFamily="34" charset="0"/>
                      </a:endParaRPr>
                    </a:p>
                  </a:txBody>
                  <a:tcPr marL="84745" marR="84745" marT="42372" marB="42372" anchor="ctr"/>
                </a:tc>
                <a:tc>
                  <a:txBody>
                    <a:bodyPr/>
                    <a:lstStyle/>
                    <a:p>
                      <a:pPr algn="ctr" fontAlgn="ctr"/>
                      <a:r>
                        <a:rPr lang="en-US" sz="1700" b="1" dirty="0" err="1">
                          <a:effectLst/>
                          <a:latin typeface="Abadi" panose="020B0604020104020204" pitchFamily="34" charset="0"/>
                        </a:rPr>
                        <a:t>rank_order</a:t>
                      </a:r>
                      <a:endParaRPr lang="en-US" sz="1700" b="1" dirty="0">
                        <a:effectLst/>
                        <a:latin typeface="Abadi" panose="020B0604020104020204" pitchFamily="34" charset="0"/>
                      </a:endParaRPr>
                    </a:p>
                  </a:txBody>
                  <a:tcPr marL="84745" marR="84745" marT="42372" marB="42372" anchor="ctr"/>
                </a:tc>
                <a:extLst>
                  <a:ext uri="{0D108BD9-81ED-4DB2-BD59-A6C34878D82A}">
                    <a16:rowId xmlns:a16="http://schemas.microsoft.com/office/drawing/2014/main" val="2828923070"/>
                  </a:ext>
                </a:extLst>
              </a:tr>
              <a:tr h="338980">
                <a:tc>
                  <a:txBody>
                    <a:bodyPr/>
                    <a:lstStyle/>
                    <a:p>
                      <a:pPr algn="r" fontAlgn="ctr"/>
                      <a:r>
                        <a:rPr lang="en-US" sz="1700">
                          <a:effectLst/>
                          <a:latin typeface="Abadi" panose="020B0604020104020204" pitchFamily="34" charset="0"/>
                        </a:rPr>
                        <a:t>No attempt</a:t>
                      </a:r>
                    </a:p>
                  </a:txBody>
                  <a:tcPr marL="84745" marR="84745" marT="42372" marB="42372" anchor="ctr"/>
                </a:tc>
                <a:tc>
                  <a:txBody>
                    <a:bodyPr/>
                    <a:lstStyle/>
                    <a:p>
                      <a:pPr algn="ctr" fontAlgn="ctr"/>
                      <a:r>
                        <a:rPr lang="en-US" sz="1700" dirty="0">
                          <a:effectLst/>
                          <a:latin typeface="Abadi" panose="020B0604020104020204" pitchFamily="34" charset="0"/>
                        </a:rPr>
                        <a:t>10</a:t>
                      </a:r>
                    </a:p>
                  </a:txBody>
                  <a:tcPr marL="84745" marR="84745" marT="42372" marB="42372" anchor="ctr"/>
                </a:tc>
                <a:tc>
                  <a:txBody>
                    <a:bodyPr/>
                    <a:lstStyle/>
                    <a:p>
                      <a:pPr algn="ctr" fontAlgn="ctr"/>
                      <a:r>
                        <a:rPr lang="en-US" sz="1700">
                          <a:effectLst/>
                          <a:latin typeface="Abadi" panose="020B0604020104020204" pitchFamily="34" charset="0"/>
                        </a:rPr>
                        <a:t>1</a:t>
                      </a:r>
                    </a:p>
                  </a:txBody>
                  <a:tcPr marL="84745" marR="84745" marT="42372" marB="42372" anchor="ctr"/>
                </a:tc>
                <a:extLst>
                  <a:ext uri="{0D108BD9-81ED-4DB2-BD59-A6C34878D82A}">
                    <a16:rowId xmlns:a16="http://schemas.microsoft.com/office/drawing/2014/main" val="321572056"/>
                  </a:ext>
                </a:extLst>
              </a:tr>
              <a:tr h="338980">
                <a:tc>
                  <a:txBody>
                    <a:bodyPr/>
                    <a:lstStyle/>
                    <a:p>
                      <a:pPr algn="r" fontAlgn="ctr"/>
                      <a:r>
                        <a:rPr lang="en-US" sz="1700">
                          <a:effectLst/>
                          <a:latin typeface="Abadi" panose="020B0604020104020204" pitchFamily="34" charset="0"/>
                        </a:rPr>
                        <a:t>Success (drone ship)</a:t>
                      </a:r>
                    </a:p>
                  </a:txBody>
                  <a:tcPr marL="84745" marR="84745" marT="42372" marB="42372" anchor="ctr"/>
                </a:tc>
                <a:tc>
                  <a:txBody>
                    <a:bodyPr/>
                    <a:lstStyle/>
                    <a:p>
                      <a:pPr algn="ctr" fontAlgn="ctr"/>
                      <a:r>
                        <a:rPr lang="en-US" sz="1700" dirty="0">
                          <a:effectLst/>
                          <a:latin typeface="Abadi" panose="020B0604020104020204" pitchFamily="34" charset="0"/>
                        </a:rPr>
                        <a:t>5</a:t>
                      </a:r>
                    </a:p>
                  </a:txBody>
                  <a:tcPr marL="84745" marR="84745" marT="42372" marB="42372" anchor="ctr"/>
                </a:tc>
                <a:tc>
                  <a:txBody>
                    <a:bodyPr/>
                    <a:lstStyle/>
                    <a:p>
                      <a:pPr algn="ctr" fontAlgn="ctr"/>
                      <a:r>
                        <a:rPr lang="en-US" sz="1700">
                          <a:effectLst/>
                          <a:latin typeface="Abadi" panose="020B0604020104020204" pitchFamily="34" charset="0"/>
                        </a:rPr>
                        <a:t>2</a:t>
                      </a:r>
                    </a:p>
                  </a:txBody>
                  <a:tcPr marL="84745" marR="84745" marT="42372" marB="42372" anchor="ctr"/>
                </a:tc>
                <a:extLst>
                  <a:ext uri="{0D108BD9-81ED-4DB2-BD59-A6C34878D82A}">
                    <a16:rowId xmlns:a16="http://schemas.microsoft.com/office/drawing/2014/main" val="702594456"/>
                  </a:ext>
                </a:extLst>
              </a:tr>
              <a:tr h="338980">
                <a:tc>
                  <a:txBody>
                    <a:bodyPr/>
                    <a:lstStyle/>
                    <a:p>
                      <a:pPr algn="r" fontAlgn="ctr"/>
                      <a:r>
                        <a:rPr lang="en-US" sz="1700">
                          <a:effectLst/>
                          <a:latin typeface="Abadi" panose="020B0604020104020204" pitchFamily="34" charset="0"/>
                        </a:rPr>
                        <a:t>Failure (drone ship)</a:t>
                      </a:r>
                    </a:p>
                  </a:txBody>
                  <a:tcPr marL="84745" marR="84745" marT="42372" marB="42372" anchor="ctr"/>
                </a:tc>
                <a:tc>
                  <a:txBody>
                    <a:bodyPr/>
                    <a:lstStyle/>
                    <a:p>
                      <a:pPr algn="ctr" fontAlgn="ctr"/>
                      <a:r>
                        <a:rPr lang="en-US" sz="1700">
                          <a:effectLst/>
                          <a:latin typeface="Abadi" panose="020B0604020104020204" pitchFamily="34" charset="0"/>
                        </a:rPr>
                        <a:t>5</a:t>
                      </a:r>
                    </a:p>
                  </a:txBody>
                  <a:tcPr marL="84745" marR="84745" marT="42372" marB="42372" anchor="ctr"/>
                </a:tc>
                <a:tc>
                  <a:txBody>
                    <a:bodyPr/>
                    <a:lstStyle/>
                    <a:p>
                      <a:pPr algn="ctr" fontAlgn="ctr"/>
                      <a:r>
                        <a:rPr lang="en-US" sz="1700" dirty="0">
                          <a:effectLst/>
                          <a:latin typeface="Abadi" panose="020B0604020104020204" pitchFamily="34" charset="0"/>
                        </a:rPr>
                        <a:t>2</a:t>
                      </a:r>
                    </a:p>
                  </a:txBody>
                  <a:tcPr marL="84745" marR="84745" marT="42372" marB="42372" anchor="ctr"/>
                </a:tc>
                <a:extLst>
                  <a:ext uri="{0D108BD9-81ED-4DB2-BD59-A6C34878D82A}">
                    <a16:rowId xmlns:a16="http://schemas.microsoft.com/office/drawing/2014/main" val="1926419468"/>
                  </a:ext>
                </a:extLst>
              </a:tr>
              <a:tr h="338980">
                <a:tc>
                  <a:txBody>
                    <a:bodyPr/>
                    <a:lstStyle/>
                    <a:p>
                      <a:pPr algn="r" fontAlgn="ctr"/>
                      <a:r>
                        <a:rPr lang="en-US" sz="1700">
                          <a:effectLst/>
                          <a:latin typeface="Abadi" panose="020B0604020104020204" pitchFamily="34" charset="0"/>
                        </a:rPr>
                        <a:t>Success (ground pad)</a:t>
                      </a:r>
                    </a:p>
                  </a:txBody>
                  <a:tcPr marL="84745" marR="84745" marT="42372" marB="42372" anchor="ctr"/>
                </a:tc>
                <a:tc>
                  <a:txBody>
                    <a:bodyPr/>
                    <a:lstStyle/>
                    <a:p>
                      <a:pPr algn="ctr" fontAlgn="ctr"/>
                      <a:r>
                        <a:rPr lang="en-US" sz="1700">
                          <a:effectLst/>
                          <a:latin typeface="Abadi" panose="020B0604020104020204" pitchFamily="34" charset="0"/>
                        </a:rPr>
                        <a:t>3</a:t>
                      </a:r>
                    </a:p>
                  </a:txBody>
                  <a:tcPr marL="84745" marR="84745" marT="42372" marB="42372" anchor="ctr"/>
                </a:tc>
                <a:tc>
                  <a:txBody>
                    <a:bodyPr/>
                    <a:lstStyle/>
                    <a:p>
                      <a:pPr algn="ctr" fontAlgn="ctr"/>
                      <a:r>
                        <a:rPr lang="en-US" sz="1700">
                          <a:effectLst/>
                          <a:latin typeface="Abadi" panose="020B0604020104020204" pitchFamily="34" charset="0"/>
                        </a:rPr>
                        <a:t>4</a:t>
                      </a:r>
                    </a:p>
                  </a:txBody>
                  <a:tcPr marL="84745" marR="84745" marT="42372" marB="42372" anchor="ctr"/>
                </a:tc>
                <a:extLst>
                  <a:ext uri="{0D108BD9-81ED-4DB2-BD59-A6C34878D82A}">
                    <a16:rowId xmlns:a16="http://schemas.microsoft.com/office/drawing/2014/main" val="4155026201"/>
                  </a:ext>
                </a:extLst>
              </a:tr>
              <a:tr h="338980">
                <a:tc>
                  <a:txBody>
                    <a:bodyPr/>
                    <a:lstStyle/>
                    <a:p>
                      <a:pPr algn="r" fontAlgn="ctr"/>
                      <a:r>
                        <a:rPr lang="en-US" sz="1700">
                          <a:effectLst/>
                          <a:latin typeface="Abadi" panose="020B0604020104020204" pitchFamily="34" charset="0"/>
                        </a:rPr>
                        <a:t>Controlled (ocean)</a:t>
                      </a:r>
                    </a:p>
                  </a:txBody>
                  <a:tcPr marL="84745" marR="84745" marT="42372" marB="42372" anchor="ctr"/>
                </a:tc>
                <a:tc>
                  <a:txBody>
                    <a:bodyPr/>
                    <a:lstStyle/>
                    <a:p>
                      <a:pPr algn="ctr" fontAlgn="ctr"/>
                      <a:r>
                        <a:rPr lang="en-US" sz="1700">
                          <a:effectLst/>
                          <a:latin typeface="Abadi" panose="020B0604020104020204" pitchFamily="34" charset="0"/>
                        </a:rPr>
                        <a:t>3</a:t>
                      </a:r>
                    </a:p>
                  </a:txBody>
                  <a:tcPr marL="84745" marR="84745" marT="42372" marB="42372" anchor="ctr"/>
                </a:tc>
                <a:tc>
                  <a:txBody>
                    <a:bodyPr/>
                    <a:lstStyle/>
                    <a:p>
                      <a:pPr algn="ctr" fontAlgn="ctr"/>
                      <a:r>
                        <a:rPr lang="en-US" sz="1700" dirty="0">
                          <a:effectLst/>
                          <a:latin typeface="Abadi" panose="020B0604020104020204" pitchFamily="34" charset="0"/>
                        </a:rPr>
                        <a:t>4</a:t>
                      </a:r>
                    </a:p>
                  </a:txBody>
                  <a:tcPr marL="84745" marR="84745" marT="42372" marB="42372" anchor="ctr"/>
                </a:tc>
                <a:extLst>
                  <a:ext uri="{0D108BD9-81ED-4DB2-BD59-A6C34878D82A}">
                    <a16:rowId xmlns:a16="http://schemas.microsoft.com/office/drawing/2014/main" val="1566201676"/>
                  </a:ext>
                </a:extLst>
              </a:tr>
              <a:tr h="338980">
                <a:tc>
                  <a:txBody>
                    <a:bodyPr/>
                    <a:lstStyle/>
                    <a:p>
                      <a:pPr algn="r" fontAlgn="ctr"/>
                      <a:r>
                        <a:rPr lang="en-US" sz="1700">
                          <a:effectLst/>
                          <a:latin typeface="Abadi" panose="020B0604020104020204" pitchFamily="34" charset="0"/>
                        </a:rPr>
                        <a:t>Uncontrolled (ocean)</a:t>
                      </a:r>
                    </a:p>
                  </a:txBody>
                  <a:tcPr marL="84745" marR="84745" marT="42372" marB="42372" anchor="ctr"/>
                </a:tc>
                <a:tc>
                  <a:txBody>
                    <a:bodyPr/>
                    <a:lstStyle/>
                    <a:p>
                      <a:pPr algn="ctr" fontAlgn="ctr"/>
                      <a:r>
                        <a:rPr lang="en-US" sz="1700">
                          <a:effectLst/>
                          <a:latin typeface="Abadi" panose="020B0604020104020204" pitchFamily="34" charset="0"/>
                        </a:rPr>
                        <a:t>2</a:t>
                      </a:r>
                    </a:p>
                  </a:txBody>
                  <a:tcPr marL="84745" marR="84745" marT="42372" marB="42372" anchor="ctr"/>
                </a:tc>
                <a:tc>
                  <a:txBody>
                    <a:bodyPr/>
                    <a:lstStyle/>
                    <a:p>
                      <a:pPr algn="ctr" fontAlgn="ctr"/>
                      <a:r>
                        <a:rPr lang="en-US" sz="1700" dirty="0">
                          <a:effectLst/>
                          <a:latin typeface="Abadi" panose="020B0604020104020204" pitchFamily="34" charset="0"/>
                        </a:rPr>
                        <a:t>6</a:t>
                      </a:r>
                    </a:p>
                  </a:txBody>
                  <a:tcPr marL="84745" marR="84745" marT="42372" marB="42372" anchor="ctr"/>
                </a:tc>
                <a:extLst>
                  <a:ext uri="{0D108BD9-81ED-4DB2-BD59-A6C34878D82A}">
                    <a16:rowId xmlns:a16="http://schemas.microsoft.com/office/drawing/2014/main" val="1762907860"/>
                  </a:ext>
                </a:extLst>
              </a:tr>
              <a:tr h="338980">
                <a:tc>
                  <a:txBody>
                    <a:bodyPr/>
                    <a:lstStyle/>
                    <a:p>
                      <a:pPr algn="r" fontAlgn="ctr"/>
                      <a:r>
                        <a:rPr lang="en-US" sz="1700">
                          <a:effectLst/>
                          <a:latin typeface="Abadi" panose="020B0604020104020204" pitchFamily="34" charset="0"/>
                        </a:rPr>
                        <a:t>Failure (parachute)</a:t>
                      </a:r>
                    </a:p>
                  </a:txBody>
                  <a:tcPr marL="84745" marR="84745" marT="42372" marB="42372" anchor="ctr"/>
                </a:tc>
                <a:tc>
                  <a:txBody>
                    <a:bodyPr/>
                    <a:lstStyle/>
                    <a:p>
                      <a:pPr algn="ctr" fontAlgn="ctr"/>
                      <a:r>
                        <a:rPr lang="en-US" sz="1700">
                          <a:effectLst/>
                          <a:latin typeface="Abadi" panose="020B0604020104020204" pitchFamily="34" charset="0"/>
                        </a:rPr>
                        <a:t>2</a:t>
                      </a:r>
                    </a:p>
                  </a:txBody>
                  <a:tcPr marL="84745" marR="84745" marT="42372" marB="42372" anchor="ctr"/>
                </a:tc>
                <a:tc>
                  <a:txBody>
                    <a:bodyPr/>
                    <a:lstStyle/>
                    <a:p>
                      <a:pPr algn="ctr" fontAlgn="ctr"/>
                      <a:r>
                        <a:rPr lang="en-US" sz="1700" dirty="0">
                          <a:effectLst/>
                          <a:latin typeface="Abadi" panose="020B0604020104020204" pitchFamily="34" charset="0"/>
                        </a:rPr>
                        <a:t>6</a:t>
                      </a:r>
                    </a:p>
                  </a:txBody>
                  <a:tcPr marL="84745" marR="84745" marT="42372" marB="42372" anchor="ctr"/>
                </a:tc>
                <a:extLst>
                  <a:ext uri="{0D108BD9-81ED-4DB2-BD59-A6C34878D82A}">
                    <a16:rowId xmlns:a16="http://schemas.microsoft.com/office/drawing/2014/main" val="1050985211"/>
                  </a:ext>
                </a:extLst>
              </a:tr>
              <a:tr h="338980">
                <a:tc>
                  <a:txBody>
                    <a:bodyPr/>
                    <a:lstStyle/>
                    <a:p>
                      <a:pPr algn="r" fontAlgn="ctr"/>
                      <a:r>
                        <a:rPr lang="en-US" sz="1700" dirty="0">
                          <a:effectLst/>
                          <a:latin typeface="Abadi" panose="020B0604020104020204" pitchFamily="34" charset="0"/>
                        </a:rPr>
                        <a:t>Precluded (drone ship)</a:t>
                      </a:r>
                    </a:p>
                  </a:txBody>
                  <a:tcPr marL="84745" marR="84745" marT="42372" marB="42372" anchor="ctr"/>
                </a:tc>
                <a:tc>
                  <a:txBody>
                    <a:bodyPr/>
                    <a:lstStyle/>
                    <a:p>
                      <a:pPr algn="ctr" fontAlgn="ctr"/>
                      <a:r>
                        <a:rPr lang="en-US" sz="1700">
                          <a:effectLst/>
                          <a:latin typeface="Abadi" panose="020B0604020104020204" pitchFamily="34" charset="0"/>
                        </a:rPr>
                        <a:t>1</a:t>
                      </a:r>
                    </a:p>
                  </a:txBody>
                  <a:tcPr marL="84745" marR="84745" marT="42372" marB="42372" anchor="ctr"/>
                </a:tc>
                <a:tc>
                  <a:txBody>
                    <a:bodyPr/>
                    <a:lstStyle/>
                    <a:p>
                      <a:pPr algn="ctr" fontAlgn="ctr"/>
                      <a:r>
                        <a:rPr lang="en-US" sz="1700" dirty="0">
                          <a:effectLst/>
                          <a:latin typeface="Abadi" panose="020B0604020104020204" pitchFamily="34" charset="0"/>
                        </a:rPr>
                        <a:t>8</a:t>
                      </a:r>
                    </a:p>
                  </a:txBody>
                  <a:tcPr marL="84745" marR="84745" marT="42372" marB="42372" anchor="ctr"/>
                </a:tc>
                <a:extLst>
                  <a:ext uri="{0D108BD9-81ED-4DB2-BD59-A6C34878D82A}">
                    <a16:rowId xmlns:a16="http://schemas.microsoft.com/office/drawing/2014/main" val="109317499"/>
                  </a:ext>
                </a:extLst>
              </a:tr>
            </a:tbl>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2219B46E-980E-7B56-213B-9AA379C2A182}"/>
              </a:ext>
            </a:extLst>
          </p:cNvPr>
          <p:cNvSpPr txBox="1"/>
          <p:nvPr/>
        </p:nvSpPr>
        <p:spPr>
          <a:xfrm>
            <a:off x="597650" y="4631950"/>
            <a:ext cx="1068796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dataset, the COUNT() function was used to query for the total number of counts based on the landing outcome</a:t>
            </a:r>
          </a:p>
          <a:p>
            <a:pPr marL="285750" indent="-285750">
              <a:buFont typeface="Arial" panose="020B0604020202020204" pitchFamily="34" charset="0"/>
              <a:buChar char="•"/>
            </a:pPr>
            <a:r>
              <a:rPr lang="en-US" dirty="0">
                <a:latin typeface="Abadi" panose="020B0604020104020204" pitchFamily="34" charset="0"/>
              </a:rPr>
              <a:t>the filter was also ranked by the </a:t>
            </a:r>
            <a:r>
              <a:rPr lang="en-US" dirty="0" err="1">
                <a:latin typeface="Abadi" panose="020B0604020104020204" pitchFamily="34" charset="0"/>
              </a:rPr>
              <a:t>outcome_count</a:t>
            </a:r>
            <a:r>
              <a:rPr lang="en-US" dirty="0">
                <a:latin typeface="Abadi" panose="020B0604020104020204" pitchFamily="34" charset="0"/>
              </a:rPr>
              <a:t> column</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12317" y="1394667"/>
            <a:ext cx="4065006" cy="1347268"/>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This graphic depicts all four launch sites used in the analysis</a:t>
            </a:r>
          </a:p>
          <a:p>
            <a:pPr>
              <a:lnSpc>
                <a:spcPct val="100000"/>
              </a:lnSpc>
              <a:spcBef>
                <a:spcPts val="1400"/>
              </a:spcBef>
            </a:pPr>
            <a:r>
              <a:rPr lang="en-US" sz="1600" dirty="0">
                <a:solidFill>
                  <a:schemeClr val="accent3">
                    <a:lumMod val="25000"/>
                  </a:schemeClr>
                </a:solidFill>
                <a:latin typeface="Abadi"/>
              </a:rPr>
              <a:t>Three launch sites are co-located on the east </a:t>
            </a:r>
            <a:r>
              <a:rPr lang="en-US" sz="1600" b="1" dirty="0">
                <a:solidFill>
                  <a:schemeClr val="accent3">
                    <a:lumMod val="25000"/>
                  </a:schemeClr>
                </a:solidFill>
                <a:latin typeface="Abadi"/>
              </a:rPr>
              <a:t>coast</a:t>
            </a:r>
            <a:r>
              <a:rPr lang="en-US" sz="1600" dirty="0">
                <a:solidFill>
                  <a:schemeClr val="accent3">
                    <a:lumMod val="25000"/>
                  </a:schemeClr>
                </a:solidFill>
                <a:latin typeface="Abadi"/>
              </a:rPr>
              <a:t> of Florida at Cape Canaveral &amp; Kennedy Space Center</a:t>
            </a:r>
          </a:p>
          <a:p>
            <a:pPr>
              <a:lnSpc>
                <a:spcPct val="100000"/>
              </a:lnSpc>
              <a:spcBef>
                <a:spcPts val="1400"/>
              </a:spcBef>
            </a:pPr>
            <a:r>
              <a:rPr lang="en-US" sz="1600" dirty="0">
                <a:solidFill>
                  <a:schemeClr val="accent3">
                    <a:lumMod val="25000"/>
                  </a:schemeClr>
                </a:solidFill>
                <a:latin typeface="Abadi"/>
              </a:rPr>
              <a:t>Vandenberg SFB is on the west </a:t>
            </a:r>
            <a:r>
              <a:rPr lang="en-US" sz="1600" b="1" dirty="0">
                <a:solidFill>
                  <a:schemeClr val="accent3">
                    <a:lumMod val="25000"/>
                  </a:schemeClr>
                </a:solidFill>
                <a:latin typeface="Abadi"/>
              </a:rPr>
              <a:t>coast</a:t>
            </a:r>
            <a:r>
              <a:rPr lang="en-US" sz="1600" dirty="0">
                <a:solidFill>
                  <a:schemeClr val="accent3">
                    <a:lumMod val="25000"/>
                  </a:schemeClr>
                </a:solidFill>
                <a:latin typeface="Abadi"/>
              </a:rPr>
              <a:t> of Southern California</a:t>
            </a:r>
          </a:p>
          <a:p>
            <a:pPr>
              <a:lnSpc>
                <a:spcPct val="100000"/>
              </a:lnSpc>
              <a:spcBef>
                <a:spcPts val="1400"/>
              </a:spcBef>
            </a:pPr>
            <a:r>
              <a:rPr lang="en-US" sz="1600" dirty="0">
                <a:solidFill>
                  <a:schemeClr val="accent3">
                    <a:lumMod val="25000"/>
                  </a:schemeClr>
                </a:solidFill>
                <a:latin typeface="Abadi"/>
              </a:rPr>
              <a:t>All four launch sites are on the southern portion of the continental United States, closer to the equator</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Overview</a:t>
            </a:r>
          </a:p>
        </p:txBody>
      </p:sp>
      <p:pic>
        <p:nvPicPr>
          <p:cNvPr id="6" name="Picture 5" descr="Map&#10;&#10;AI-generated content may be incorrect.">
            <a:extLst>
              <a:ext uri="{FF2B5EF4-FFF2-40B4-BE49-F238E27FC236}">
                <a16:creationId xmlns:a16="http://schemas.microsoft.com/office/drawing/2014/main" id="{F812B030-08C1-7112-18DD-61CC5CC4FA87}"/>
              </a:ext>
            </a:extLst>
          </p:cNvPr>
          <p:cNvPicPr>
            <a:picLocks noChangeAspect="1"/>
          </p:cNvPicPr>
          <p:nvPr/>
        </p:nvPicPr>
        <p:blipFill>
          <a:blip r:embed="rId3"/>
          <a:srcRect l="7265"/>
          <a:stretch>
            <a:fillRect/>
          </a:stretch>
        </p:blipFill>
        <p:spPr>
          <a:xfrm>
            <a:off x="770011" y="1394667"/>
            <a:ext cx="7159189" cy="46309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Close-Up</a:t>
            </a:r>
          </a:p>
        </p:txBody>
      </p:sp>
      <p:sp>
        <p:nvSpPr>
          <p:cNvPr id="9" name="TextBox 8">
            <a:extLst>
              <a:ext uri="{FF2B5EF4-FFF2-40B4-BE49-F238E27FC236}">
                <a16:creationId xmlns:a16="http://schemas.microsoft.com/office/drawing/2014/main" id="{63A4263B-4F5B-41C9-BF93-929324206688}"/>
              </a:ext>
            </a:extLst>
          </p:cNvPr>
          <p:cNvSpPr txBox="1"/>
          <p:nvPr/>
        </p:nvSpPr>
        <p:spPr>
          <a:xfrm>
            <a:off x="379228" y="1401922"/>
            <a:ext cx="3142207"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Vandenberg Space Force Base</a:t>
            </a:r>
          </a:p>
        </p:txBody>
      </p:sp>
      <p:sp>
        <p:nvSpPr>
          <p:cNvPr id="10" name="TextBox 9">
            <a:extLst>
              <a:ext uri="{FF2B5EF4-FFF2-40B4-BE49-F238E27FC236}">
                <a16:creationId xmlns:a16="http://schemas.microsoft.com/office/drawing/2014/main" id="{6603D534-8660-1576-AB83-7CDCE13CCF2A}"/>
              </a:ext>
            </a:extLst>
          </p:cNvPr>
          <p:cNvSpPr txBox="1"/>
          <p:nvPr/>
        </p:nvSpPr>
        <p:spPr>
          <a:xfrm>
            <a:off x="6096000" y="1287798"/>
            <a:ext cx="4132863" cy="369332"/>
          </a:xfrm>
          <a:prstGeom prst="rect">
            <a:avLst/>
          </a:prstGeom>
          <a:noFill/>
        </p:spPr>
        <p:txBody>
          <a:bodyPr wrap="none" rtlCol="0">
            <a:spAutoFit/>
          </a:bodyPr>
          <a:lstStyle/>
          <a:p>
            <a:pPr algn="ctr"/>
            <a:r>
              <a:rPr lang="en-US" b="1" dirty="0">
                <a:solidFill>
                  <a:srgbClr val="0B49CB"/>
                </a:solidFill>
                <a:effectLst>
                  <a:outerShdw blurRad="38100" dist="38100" dir="2700000" algn="tl">
                    <a:srgbClr val="000000">
                      <a:alpha val="43137"/>
                    </a:srgbClr>
                  </a:outerShdw>
                </a:effectLst>
                <a:latin typeface="Abadi" panose="020B0604020104020204" pitchFamily="34" charset="0"/>
              </a:rPr>
              <a:t>Kennedy Space Center &amp; Cape Canaveral</a:t>
            </a:r>
          </a:p>
        </p:txBody>
      </p:sp>
      <p:sp>
        <p:nvSpPr>
          <p:cNvPr id="11" name="Content Placeholder 4">
            <a:extLst>
              <a:ext uri="{FF2B5EF4-FFF2-40B4-BE49-F238E27FC236}">
                <a16:creationId xmlns:a16="http://schemas.microsoft.com/office/drawing/2014/main" id="{8FFF03CE-CD47-B8F3-51C9-0042B6460238}"/>
              </a:ext>
            </a:extLst>
          </p:cNvPr>
          <p:cNvSpPr txBox="1">
            <a:spLocks/>
          </p:cNvSpPr>
          <p:nvPr/>
        </p:nvSpPr>
        <p:spPr>
          <a:xfrm>
            <a:off x="35333" y="4176484"/>
            <a:ext cx="5808514" cy="13472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Close-ups of all four launch sites visually depicts landing outcomes</a:t>
            </a:r>
          </a:p>
          <a:p>
            <a:pPr lvl="1"/>
            <a:r>
              <a:rPr lang="en-US" sz="1400" dirty="0">
                <a:latin typeface="Abadi" panose="020B0604020104020204" pitchFamily="34" charset="0"/>
              </a:rPr>
              <a:t>CCAFS LC-40: 7 successful; 19 failure</a:t>
            </a:r>
          </a:p>
          <a:p>
            <a:pPr lvl="1"/>
            <a:r>
              <a:rPr lang="en-US" sz="1400" dirty="0">
                <a:latin typeface="Abadi" panose="020B0604020104020204" pitchFamily="34" charset="0"/>
              </a:rPr>
              <a:t>CCAFS SLC-40: 3 successful; 4 failure</a:t>
            </a:r>
          </a:p>
          <a:p>
            <a:pPr lvl="1"/>
            <a:r>
              <a:rPr lang="en-US" sz="1400" dirty="0">
                <a:latin typeface="Abadi" panose="020B0604020104020204" pitchFamily="34" charset="0"/>
              </a:rPr>
              <a:t>KSC LC-39A: 10 successful; 3 failure</a:t>
            </a:r>
          </a:p>
          <a:p>
            <a:pPr lvl="1"/>
            <a:r>
              <a:rPr lang="en-US" sz="1400" dirty="0">
                <a:latin typeface="Abadi" panose="020B0604020104020204" pitchFamily="34" charset="0"/>
              </a:rPr>
              <a:t>VAFB SLC-4E: 6 successful; 4 failure</a:t>
            </a:r>
          </a:p>
          <a:p>
            <a:r>
              <a:rPr lang="en-US" sz="1600" dirty="0">
                <a:latin typeface="Abadi" panose="020B0604020104020204" pitchFamily="34" charset="0"/>
              </a:rPr>
              <a:t>It is observed that more launches occurred at the CCAFS LC-40 site and the least amount at the CCAFS SLC-40 site</a:t>
            </a:r>
          </a:p>
          <a:p>
            <a:r>
              <a:rPr lang="en-US" sz="1600" dirty="0">
                <a:latin typeface="Abadi" panose="020B0604020104020204" pitchFamily="34" charset="0"/>
              </a:rPr>
              <a:t>The most percentage of success over failure is at the KSC LC-39A site</a:t>
            </a:r>
          </a:p>
          <a:p>
            <a:pPr>
              <a:lnSpc>
                <a:spcPct val="100000"/>
              </a:lnSpc>
              <a:spcBef>
                <a:spcPts val="1400"/>
              </a:spcBef>
            </a:pPr>
            <a:endParaRPr lang="en-US" sz="1600" dirty="0"/>
          </a:p>
        </p:txBody>
      </p:sp>
      <p:pic>
        <p:nvPicPr>
          <p:cNvPr id="13" name="Picture 12" descr="Schematic&#10;&#10;AI-generated content may be incorrect.">
            <a:extLst>
              <a:ext uri="{FF2B5EF4-FFF2-40B4-BE49-F238E27FC236}">
                <a16:creationId xmlns:a16="http://schemas.microsoft.com/office/drawing/2014/main" id="{F244325A-B9D6-D5E5-3790-F08BB25A718A}"/>
              </a:ext>
            </a:extLst>
          </p:cNvPr>
          <p:cNvPicPr>
            <a:picLocks noChangeAspect="1"/>
          </p:cNvPicPr>
          <p:nvPr/>
        </p:nvPicPr>
        <p:blipFill>
          <a:blip r:embed="rId4"/>
          <a:srcRect l="22590" t="15860" r="22062" b="18308"/>
          <a:stretch>
            <a:fillRect/>
          </a:stretch>
        </p:blipFill>
        <p:spPr>
          <a:xfrm>
            <a:off x="299257" y="1785968"/>
            <a:ext cx="3302151" cy="2341302"/>
          </a:xfrm>
          <a:prstGeom prst="rect">
            <a:avLst/>
          </a:prstGeom>
          <a:ln>
            <a:solidFill>
              <a:srgbClr val="0B49CB"/>
            </a:solidFill>
          </a:ln>
        </p:spPr>
      </p:pic>
      <p:pic>
        <p:nvPicPr>
          <p:cNvPr id="15" name="Picture 14" descr="Map&#10;&#10;AI-generated content may be incorrect.">
            <a:extLst>
              <a:ext uri="{FF2B5EF4-FFF2-40B4-BE49-F238E27FC236}">
                <a16:creationId xmlns:a16="http://schemas.microsoft.com/office/drawing/2014/main" id="{C29209D6-9A65-9CC3-95F1-E25CB48B0D84}"/>
              </a:ext>
            </a:extLst>
          </p:cNvPr>
          <p:cNvPicPr>
            <a:picLocks noChangeAspect="1"/>
          </p:cNvPicPr>
          <p:nvPr/>
        </p:nvPicPr>
        <p:blipFill>
          <a:blip r:embed="rId5"/>
          <a:srcRect l="25090" t="16970" r="32684" b="18778"/>
          <a:stretch>
            <a:fillRect/>
          </a:stretch>
        </p:blipFill>
        <p:spPr>
          <a:xfrm>
            <a:off x="4949940" y="1751389"/>
            <a:ext cx="2585835" cy="2355159"/>
          </a:xfrm>
          <a:prstGeom prst="rect">
            <a:avLst/>
          </a:prstGeom>
          <a:ln>
            <a:solidFill>
              <a:srgbClr val="0B49CB"/>
            </a:solidFill>
          </a:ln>
        </p:spPr>
      </p:pic>
      <p:pic>
        <p:nvPicPr>
          <p:cNvPr id="17" name="Picture 16" descr="Diagram&#10;&#10;AI-generated content may be incorrect.">
            <a:extLst>
              <a:ext uri="{FF2B5EF4-FFF2-40B4-BE49-F238E27FC236}">
                <a16:creationId xmlns:a16="http://schemas.microsoft.com/office/drawing/2014/main" id="{1297731E-8D2B-B511-7F7B-614FF9D7AA6F}"/>
              </a:ext>
            </a:extLst>
          </p:cNvPr>
          <p:cNvPicPr>
            <a:picLocks noChangeAspect="1"/>
          </p:cNvPicPr>
          <p:nvPr/>
        </p:nvPicPr>
        <p:blipFill>
          <a:blip r:embed="rId6"/>
          <a:srcRect l="8393" r="9099" b="15152"/>
          <a:stretch>
            <a:fillRect/>
          </a:stretch>
        </p:blipFill>
        <p:spPr>
          <a:xfrm>
            <a:off x="7883161" y="1747233"/>
            <a:ext cx="3881732" cy="2389909"/>
          </a:xfrm>
          <a:prstGeom prst="rect">
            <a:avLst/>
          </a:prstGeom>
          <a:ln>
            <a:solidFill>
              <a:srgbClr val="0B49CB"/>
            </a:solidFill>
          </a:ln>
        </p:spPr>
      </p:pic>
      <p:pic>
        <p:nvPicPr>
          <p:cNvPr id="19" name="Picture 18" descr="A picture containing chart&#10;&#10;AI-generated content may be incorrect.">
            <a:extLst>
              <a:ext uri="{FF2B5EF4-FFF2-40B4-BE49-F238E27FC236}">
                <a16:creationId xmlns:a16="http://schemas.microsoft.com/office/drawing/2014/main" id="{09301A87-5C15-8D26-E1E9-5672959CF77A}"/>
              </a:ext>
            </a:extLst>
          </p:cNvPr>
          <p:cNvPicPr>
            <a:picLocks noChangeAspect="1"/>
          </p:cNvPicPr>
          <p:nvPr/>
        </p:nvPicPr>
        <p:blipFill>
          <a:blip r:embed="rId7"/>
          <a:srcRect l="15290" t="36009" r="25541"/>
          <a:stretch>
            <a:fillRect/>
          </a:stretch>
        </p:blipFill>
        <p:spPr>
          <a:xfrm>
            <a:off x="6096000" y="4392622"/>
            <a:ext cx="3622480" cy="2355159"/>
          </a:xfrm>
          <a:prstGeom prst="rect">
            <a:avLst/>
          </a:prstGeom>
          <a:ln>
            <a:solidFill>
              <a:srgbClr val="0B49CB"/>
            </a:solidFill>
          </a:ln>
        </p:spPr>
      </p:pic>
      <p:sp>
        <p:nvSpPr>
          <p:cNvPr id="20" name="TextBox 19">
            <a:extLst>
              <a:ext uri="{FF2B5EF4-FFF2-40B4-BE49-F238E27FC236}">
                <a16:creationId xmlns:a16="http://schemas.microsoft.com/office/drawing/2014/main" id="{8BAE9E5B-620D-061B-AB30-510E5C99F8AF}"/>
              </a:ext>
            </a:extLst>
          </p:cNvPr>
          <p:cNvSpPr txBox="1"/>
          <p:nvPr/>
        </p:nvSpPr>
        <p:spPr>
          <a:xfrm>
            <a:off x="6502596" y="3862617"/>
            <a:ext cx="1107996"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badi" panose="020B0604020104020204" pitchFamily="34" charset="0"/>
              </a:rPr>
              <a:t>KSC LC-39A</a:t>
            </a:r>
          </a:p>
        </p:txBody>
      </p:sp>
      <p:sp>
        <p:nvSpPr>
          <p:cNvPr id="21" name="TextBox 20">
            <a:extLst>
              <a:ext uri="{FF2B5EF4-FFF2-40B4-BE49-F238E27FC236}">
                <a16:creationId xmlns:a16="http://schemas.microsoft.com/office/drawing/2014/main" id="{65360F45-452B-E213-FDAE-82407CC47C2E}"/>
              </a:ext>
            </a:extLst>
          </p:cNvPr>
          <p:cNvSpPr txBox="1"/>
          <p:nvPr/>
        </p:nvSpPr>
        <p:spPr>
          <a:xfrm>
            <a:off x="10631857" y="3895869"/>
            <a:ext cx="1202573"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badi" panose="020B0604020104020204" pitchFamily="34" charset="0"/>
              </a:rPr>
              <a:t>CCAFS LC-40</a:t>
            </a:r>
          </a:p>
        </p:txBody>
      </p:sp>
      <p:sp>
        <p:nvSpPr>
          <p:cNvPr id="22" name="TextBox 21">
            <a:extLst>
              <a:ext uri="{FF2B5EF4-FFF2-40B4-BE49-F238E27FC236}">
                <a16:creationId xmlns:a16="http://schemas.microsoft.com/office/drawing/2014/main" id="{A115FB90-A893-1013-BD74-895B95C6D7D2}"/>
              </a:ext>
            </a:extLst>
          </p:cNvPr>
          <p:cNvSpPr txBox="1"/>
          <p:nvPr/>
        </p:nvSpPr>
        <p:spPr>
          <a:xfrm>
            <a:off x="8282122" y="6513752"/>
            <a:ext cx="1295547"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badi" panose="020B0604020104020204" pitchFamily="34" charset="0"/>
              </a:rPr>
              <a:t>CCAFS SLC-40</a:t>
            </a:r>
          </a:p>
        </p:txBody>
      </p:sp>
      <p:sp>
        <p:nvSpPr>
          <p:cNvPr id="23" name="TextBox 22">
            <a:extLst>
              <a:ext uri="{FF2B5EF4-FFF2-40B4-BE49-F238E27FC236}">
                <a16:creationId xmlns:a16="http://schemas.microsoft.com/office/drawing/2014/main" id="{6A8F2852-774F-F40C-B535-906E494AB862}"/>
              </a:ext>
            </a:extLst>
          </p:cNvPr>
          <p:cNvSpPr txBox="1"/>
          <p:nvPr/>
        </p:nvSpPr>
        <p:spPr>
          <a:xfrm>
            <a:off x="2469856" y="3886901"/>
            <a:ext cx="1199367"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badi" panose="020B0604020104020204" pitchFamily="34" charset="0"/>
              </a:rPr>
              <a:t>VAFB SLC-4E</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5E042DF-D0F6-12A2-A71E-94234B323AF9}"/>
              </a:ext>
            </a:extLst>
          </p:cNvPr>
          <p:cNvGrpSpPr/>
          <p:nvPr/>
        </p:nvGrpSpPr>
        <p:grpSpPr>
          <a:xfrm>
            <a:off x="3062409" y="2707184"/>
            <a:ext cx="3915901" cy="3793252"/>
            <a:chOff x="6456719" y="1366664"/>
            <a:chExt cx="4687346" cy="4650869"/>
          </a:xfrm>
        </p:grpSpPr>
        <p:pic>
          <p:nvPicPr>
            <p:cNvPr id="7" name="Picture 6" descr="A map of a city&#10;&#10;AI-generated content may be incorrect.">
              <a:extLst>
                <a:ext uri="{FF2B5EF4-FFF2-40B4-BE49-F238E27FC236}">
                  <a16:creationId xmlns:a16="http://schemas.microsoft.com/office/drawing/2014/main" id="{FBBD5249-9B97-CB08-A003-7DC2541CE967}"/>
                </a:ext>
              </a:extLst>
            </p:cNvPr>
            <p:cNvPicPr>
              <a:picLocks noChangeAspect="1"/>
            </p:cNvPicPr>
            <p:nvPr/>
          </p:nvPicPr>
          <p:blipFill>
            <a:blip r:embed="rId4"/>
            <a:stretch>
              <a:fillRect/>
            </a:stretch>
          </p:blipFill>
          <p:spPr>
            <a:xfrm>
              <a:off x="6456719" y="1366664"/>
              <a:ext cx="4687346" cy="4650869"/>
            </a:xfrm>
            <a:prstGeom prst="rect">
              <a:avLst/>
            </a:prstGeom>
            <a:ln>
              <a:solidFill>
                <a:schemeClr val="accent1"/>
              </a:solidFill>
            </a:ln>
          </p:spPr>
        </p:pic>
        <p:grpSp>
          <p:nvGrpSpPr>
            <p:cNvPr id="19" name="Group 18">
              <a:extLst>
                <a:ext uri="{FF2B5EF4-FFF2-40B4-BE49-F238E27FC236}">
                  <a16:creationId xmlns:a16="http://schemas.microsoft.com/office/drawing/2014/main" id="{A969AF9B-0760-066D-B1B7-F951BED08FC0}"/>
                </a:ext>
              </a:extLst>
            </p:cNvPr>
            <p:cNvGrpSpPr/>
            <p:nvPr/>
          </p:nvGrpSpPr>
          <p:grpSpPr>
            <a:xfrm>
              <a:off x="8784374" y="5395547"/>
              <a:ext cx="298480" cy="307777"/>
              <a:chOff x="3638377" y="5159361"/>
              <a:chExt cx="298480" cy="307777"/>
            </a:xfrm>
          </p:grpSpPr>
          <p:sp>
            <p:nvSpPr>
              <p:cNvPr id="20" name="Oval 19">
                <a:extLst>
                  <a:ext uri="{FF2B5EF4-FFF2-40B4-BE49-F238E27FC236}">
                    <a16:creationId xmlns:a16="http://schemas.microsoft.com/office/drawing/2014/main" id="{27EDDFDE-1EF6-5E8A-2C52-31CCB48E288C}"/>
                  </a:ext>
                </a:extLst>
              </p:cNvPr>
              <p:cNvSpPr/>
              <p:nvPr/>
            </p:nvSpPr>
            <p:spPr>
              <a:xfrm>
                <a:off x="3714750" y="5267325"/>
                <a:ext cx="180975" cy="1619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95F3932-2595-D1B6-595D-9EDEEC317670}"/>
                  </a:ext>
                </a:extLst>
              </p:cNvPr>
              <p:cNvSpPr txBox="1"/>
              <p:nvPr/>
            </p:nvSpPr>
            <p:spPr>
              <a:xfrm>
                <a:off x="3638377" y="5159361"/>
                <a:ext cx="298480" cy="307777"/>
              </a:xfrm>
              <a:prstGeom prst="rect">
                <a:avLst/>
              </a:prstGeom>
              <a:noFill/>
            </p:spPr>
            <p:txBody>
              <a:bodyPr wrap="none" rtlCol="0">
                <a:spAutoFit/>
              </a:bodyPr>
              <a:lstStyle/>
              <a:p>
                <a:r>
                  <a:rPr lang="en-US" sz="1400" b="1" dirty="0">
                    <a:solidFill>
                      <a:srgbClr val="0B49CB"/>
                    </a:solidFill>
                    <a:latin typeface="Abadi" panose="020B0604020104020204" pitchFamily="34" charset="0"/>
                  </a:rPr>
                  <a:t>4</a:t>
                </a:r>
              </a:p>
            </p:txBody>
          </p:sp>
        </p:gr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A map with a circle in the middle&#10;&#10;AI-generated content may be incorrect.">
            <a:extLst>
              <a:ext uri="{FF2B5EF4-FFF2-40B4-BE49-F238E27FC236}">
                <a16:creationId xmlns:a16="http://schemas.microsoft.com/office/drawing/2014/main" id="{3DC532AA-D003-E0E3-2E18-1D4E143597D1}"/>
              </a:ext>
            </a:extLst>
          </p:cNvPr>
          <p:cNvPicPr>
            <a:picLocks noGrp="1" noChangeAspect="1"/>
          </p:cNvPicPr>
          <p:nvPr>
            <p:ph idx="4294967295"/>
          </p:nvPr>
        </p:nvPicPr>
        <p:blipFill>
          <a:blip r:embed="rId5"/>
          <a:srcRect l="7556" r="18287"/>
          <a:stretch>
            <a:fillRect/>
          </a:stretch>
        </p:blipFill>
        <p:spPr>
          <a:xfrm>
            <a:off x="57150" y="1345514"/>
            <a:ext cx="3732116" cy="2984414"/>
          </a:xfrm>
          <a:prstGeom prst="rect">
            <a:avLst/>
          </a:prstGeom>
          <a:ln>
            <a:solidFill>
              <a:schemeClr val="accent1"/>
            </a:solidFill>
          </a:ln>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CCAFS LC-40</a:t>
            </a:r>
          </a:p>
        </p:txBody>
      </p:sp>
      <p:grpSp>
        <p:nvGrpSpPr>
          <p:cNvPr id="30" name="Group 29">
            <a:extLst>
              <a:ext uri="{FF2B5EF4-FFF2-40B4-BE49-F238E27FC236}">
                <a16:creationId xmlns:a16="http://schemas.microsoft.com/office/drawing/2014/main" id="{B85EA4EA-2A08-A04E-F81A-F7094A905D79}"/>
              </a:ext>
            </a:extLst>
          </p:cNvPr>
          <p:cNvGrpSpPr/>
          <p:nvPr/>
        </p:nvGrpSpPr>
        <p:grpSpPr>
          <a:xfrm>
            <a:off x="797419" y="2467011"/>
            <a:ext cx="2460655" cy="655728"/>
            <a:chOff x="1546629" y="2622648"/>
            <a:chExt cx="2460655" cy="655728"/>
          </a:xfrm>
        </p:grpSpPr>
        <p:sp>
          <p:nvSpPr>
            <p:cNvPr id="10" name="Oval 9">
              <a:extLst>
                <a:ext uri="{FF2B5EF4-FFF2-40B4-BE49-F238E27FC236}">
                  <a16:creationId xmlns:a16="http://schemas.microsoft.com/office/drawing/2014/main" id="{FC768A4D-54CC-E398-5C5E-A4CADC417B07}"/>
                </a:ext>
              </a:extLst>
            </p:cNvPr>
            <p:cNvSpPr/>
            <p:nvPr/>
          </p:nvSpPr>
          <p:spPr>
            <a:xfrm>
              <a:off x="1581150" y="2695575"/>
              <a:ext cx="180975" cy="1619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E60BD9-8C65-EB2B-B554-7795E6D46619}"/>
                </a:ext>
              </a:extLst>
            </p:cNvPr>
            <p:cNvSpPr txBox="1"/>
            <p:nvPr/>
          </p:nvSpPr>
          <p:spPr>
            <a:xfrm>
              <a:off x="1546629" y="2622648"/>
              <a:ext cx="253596" cy="307777"/>
            </a:xfrm>
            <a:prstGeom prst="rect">
              <a:avLst/>
            </a:prstGeom>
            <a:noFill/>
          </p:spPr>
          <p:txBody>
            <a:bodyPr wrap="none" rtlCol="0">
              <a:spAutoFit/>
            </a:bodyPr>
            <a:lstStyle/>
            <a:p>
              <a:r>
                <a:rPr lang="en-US" sz="1400" b="1" dirty="0">
                  <a:solidFill>
                    <a:srgbClr val="0B49CB"/>
                  </a:solidFill>
                  <a:latin typeface="Abadi" panose="020B0604020104020204" pitchFamily="34" charset="0"/>
                </a:rPr>
                <a:t>1</a:t>
              </a:r>
            </a:p>
          </p:txBody>
        </p:sp>
        <p:sp>
          <p:nvSpPr>
            <p:cNvPr id="13" name="Oval 12">
              <a:extLst>
                <a:ext uri="{FF2B5EF4-FFF2-40B4-BE49-F238E27FC236}">
                  <a16:creationId xmlns:a16="http://schemas.microsoft.com/office/drawing/2014/main" id="{40A9C33F-3170-0858-8245-9D6AA6140358}"/>
                </a:ext>
              </a:extLst>
            </p:cNvPr>
            <p:cNvSpPr/>
            <p:nvPr/>
          </p:nvSpPr>
          <p:spPr>
            <a:xfrm>
              <a:off x="3762375" y="2764561"/>
              <a:ext cx="180975" cy="1619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DC147FB-96E9-744E-BE0E-D9E10A90C269}"/>
                </a:ext>
              </a:extLst>
            </p:cNvPr>
            <p:cNvSpPr txBox="1"/>
            <p:nvPr/>
          </p:nvSpPr>
          <p:spPr>
            <a:xfrm>
              <a:off x="3708804" y="2691634"/>
              <a:ext cx="298480" cy="307777"/>
            </a:xfrm>
            <a:prstGeom prst="rect">
              <a:avLst/>
            </a:prstGeom>
            <a:noFill/>
          </p:spPr>
          <p:txBody>
            <a:bodyPr wrap="none" rtlCol="0">
              <a:spAutoFit/>
            </a:bodyPr>
            <a:lstStyle/>
            <a:p>
              <a:r>
                <a:rPr lang="en-US" sz="1400" b="1" dirty="0">
                  <a:solidFill>
                    <a:srgbClr val="0B49CB"/>
                  </a:solidFill>
                  <a:latin typeface="Abadi" panose="020B0604020104020204" pitchFamily="34" charset="0"/>
                </a:rPr>
                <a:t>2</a:t>
              </a:r>
            </a:p>
          </p:txBody>
        </p:sp>
        <p:sp>
          <p:nvSpPr>
            <p:cNvPr id="17" name="Oval 16">
              <a:extLst>
                <a:ext uri="{FF2B5EF4-FFF2-40B4-BE49-F238E27FC236}">
                  <a16:creationId xmlns:a16="http://schemas.microsoft.com/office/drawing/2014/main" id="{7906BD75-8079-DA85-1975-82118D12FE23}"/>
                </a:ext>
              </a:extLst>
            </p:cNvPr>
            <p:cNvSpPr/>
            <p:nvPr/>
          </p:nvSpPr>
          <p:spPr>
            <a:xfrm>
              <a:off x="3640769" y="3043526"/>
              <a:ext cx="180975" cy="1619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CD7E50-8866-AE7F-5F55-9B6DA8CD5A6C}"/>
                </a:ext>
              </a:extLst>
            </p:cNvPr>
            <p:cNvSpPr txBox="1"/>
            <p:nvPr/>
          </p:nvSpPr>
          <p:spPr>
            <a:xfrm>
              <a:off x="3587198" y="2970599"/>
              <a:ext cx="298480" cy="307777"/>
            </a:xfrm>
            <a:prstGeom prst="rect">
              <a:avLst/>
            </a:prstGeom>
            <a:noFill/>
          </p:spPr>
          <p:txBody>
            <a:bodyPr wrap="none" rtlCol="0">
              <a:spAutoFit/>
            </a:bodyPr>
            <a:lstStyle/>
            <a:p>
              <a:r>
                <a:rPr lang="en-US" sz="1400" b="1" dirty="0">
                  <a:solidFill>
                    <a:srgbClr val="0B49CB"/>
                  </a:solidFill>
                  <a:latin typeface="Abadi" panose="020B0604020104020204" pitchFamily="34" charset="0"/>
                </a:rPr>
                <a:t>3</a:t>
              </a:r>
            </a:p>
          </p:txBody>
        </p:sp>
      </p:grpSp>
      <p:grpSp>
        <p:nvGrpSpPr>
          <p:cNvPr id="26" name="Group 25">
            <a:extLst>
              <a:ext uri="{FF2B5EF4-FFF2-40B4-BE49-F238E27FC236}">
                <a16:creationId xmlns:a16="http://schemas.microsoft.com/office/drawing/2014/main" id="{F79C554A-97F7-F54C-2B52-0B63A5CB80C7}"/>
              </a:ext>
            </a:extLst>
          </p:cNvPr>
          <p:cNvGrpSpPr/>
          <p:nvPr/>
        </p:nvGrpSpPr>
        <p:grpSpPr>
          <a:xfrm>
            <a:off x="238018" y="4818058"/>
            <a:ext cx="2445543" cy="1266733"/>
            <a:chOff x="3679147" y="5394957"/>
            <a:chExt cx="2445543" cy="1266733"/>
          </a:xfrm>
        </p:grpSpPr>
        <p:sp>
          <p:nvSpPr>
            <p:cNvPr id="23" name="Rectangle 22">
              <a:extLst>
                <a:ext uri="{FF2B5EF4-FFF2-40B4-BE49-F238E27FC236}">
                  <a16:creationId xmlns:a16="http://schemas.microsoft.com/office/drawing/2014/main" id="{9373D5E4-10D7-B32E-DD5F-63E47E317E2A}"/>
                </a:ext>
              </a:extLst>
            </p:cNvPr>
            <p:cNvSpPr/>
            <p:nvPr/>
          </p:nvSpPr>
          <p:spPr>
            <a:xfrm>
              <a:off x="3762375" y="5430584"/>
              <a:ext cx="2279089" cy="1231106"/>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CA06DD0-6FE5-5BD1-C9E4-12FB5B0B83DC}"/>
                </a:ext>
              </a:extLst>
            </p:cNvPr>
            <p:cNvSpPr txBox="1"/>
            <p:nvPr/>
          </p:nvSpPr>
          <p:spPr>
            <a:xfrm>
              <a:off x="3803351" y="5584472"/>
              <a:ext cx="2238113" cy="1077218"/>
            </a:xfrm>
            <a:prstGeom prst="rect">
              <a:avLst/>
            </a:prstGeom>
            <a:noFill/>
          </p:spPr>
          <p:txBody>
            <a:bodyPr wrap="none" rtlCol="0">
              <a:spAutoFit/>
            </a:bodyPr>
            <a:lstStyle/>
            <a:p>
              <a:pPr marL="342900" indent="-342900">
                <a:buAutoNum type="arabicPeriod"/>
              </a:pPr>
              <a:r>
                <a:rPr lang="en-US" sz="1600" dirty="0">
                  <a:latin typeface="Abadi" panose="020B0604020104020204" pitchFamily="34" charset="0"/>
                </a:rPr>
                <a:t>Railway – 0.94km</a:t>
              </a:r>
            </a:p>
            <a:p>
              <a:pPr marL="342900" indent="-342900">
                <a:buAutoNum type="arabicPeriod"/>
              </a:pPr>
              <a:r>
                <a:rPr lang="en-US" sz="1600" dirty="0">
                  <a:latin typeface="Abadi" panose="020B0604020104020204" pitchFamily="34" charset="0"/>
                </a:rPr>
                <a:t>Coastline – 0.93km</a:t>
              </a:r>
            </a:p>
            <a:p>
              <a:pPr marL="342900" indent="-342900">
                <a:buAutoNum type="arabicPeriod"/>
              </a:pPr>
              <a:r>
                <a:rPr lang="en-US" sz="1600" dirty="0">
                  <a:latin typeface="Abadi" panose="020B0604020104020204" pitchFamily="34" charset="0"/>
                </a:rPr>
                <a:t>Highway – 0.66km</a:t>
              </a:r>
            </a:p>
            <a:p>
              <a:pPr marL="342900" indent="-342900">
                <a:buAutoNum type="arabicPeriod"/>
              </a:pPr>
              <a:r>
                <a:rPr lang="en-US" sz="1600" dirty="0">
                  <a:latin typeface="Abadi" panose="020B0604020104020204" pitchFamily="34" charset="0"/>
                </a:rPr>
                <a:t>City – 19.58km</a:t>
              </a:r>
            </a:p>
          </p:txBody>
        </p:sp>
        <p:sp>
          <p:nvSpPr>
            <p:cNvPr id="25" name="TextBox 24">
              <a:extLst>
                <a:ext uri="{FF2B5EF4-FFF2-40B4-BE49-F238E27FC236}">
                  <a16:creationId xmlns:a16="http://schemas.microsoft.com/office/drawing/2014/main" id="{93283E98-6CF2-6CE1-3080-1F5D55693DCF}"/>
                </a:ext>
              </a:extLst>
            </p:cNvPr>
            <p:cNvSpPr txBox="1"/>
            <p:nvPr/>
          </p:nvSpPr>
          <p:spPr>
            <a:xfrm>
              <a:off x="3679147" y="5394957"/>
              <a:ext cx="2445543" cy="307777"/>
            </a:xfrm>
            <a:prstGeom prst="rect">
              <a:avLst/>
            </a:prstGeom>
            <a:noFill/>
          </p:spPr>
          <p:txBody>
            <a:bodyPr wrap="square">
              <a:spAutoFit/>
            </a:bodyPr>
            <a:lstStyle/>
            <a:p>
              <a:pPr algn="ctr"/>
              <a:r>
                <a:rPr lang="en-US" sz="1400" b="1" dirty="0">
                  <a:latin typeface="Abadi" panose="020B0604020104020204" pitchFamily="34" charset="0"/>
                </a:rPr>
                <a:t>Distance from CCAFS LC-40</a:t>
              </a:r>
            </a:p>
          </p:txBody>
        </p:sp>
      </p:grpSp>
      <p:sp>
        <p:nvSpPr>
          <p:cNvPr id="32" name="TextBox 31">
            <a:extLst>
              <a:ext uri="{FF2B5EF4-FFF2-40B4-BE49-F238E27FC236}">
                <a16:creationId xmlns:a16="http://schemas.microsoft.com/office/drawing/2014/main" id="{539BC9BE-C555-1FEA-D03A-6F335E7516C5}"/>
              </a:ext>
            </a:extLst>
          </p:cNvPr>
          <p:cNvSpPr txBox="1"/>
          <p:nvPr/>
        </p:nvSpPr>
        <p:spPr>
          <a:xfrm>
            <a:off x="7200903" y="1273225"/>
            <a:ext cx="4831515" cy="5078313"/>
          </a:xfrm>
          <a:prstGeom prst="rect">
            <a:avLst/>
          </a:prstGeom>
          <a:noFill/>
        </p:spPr>
        <p:txBody>
          <a:bodyPr wrap="square" rtlCol="0">
            <a:spAutoFit/>
          </a:bodyPr>
          <a:lstStyle/>
          <a:p>
            <a:r>
              <a:rPr lang="en-US" i="1" dirty="0">
                <a:latin typeface="Abadi" panose="020B0604020104020204" pitchFamily="34" charset="0"/>
              </a:rPr>
              <a:t>The CCAFS LC-40 Launch site has observed lines of communication (main road, railway) that are routed north to south on the eastern and western ends of the site. The limited access to the site most likely ensures security and safety for authorized personnel. Additionally, the closest city, Cape Canaveral, is approximately 20km south of the launch site. Due to safety concerns, launch sites are emplaced certain distances away from urban areas.</a:t>
            </a:r>
          </a:p>
          <a:p>
            <a:endParaRPr lang="en-US" i="1" dirty="0">
              <a:latin typeface="Abadi" panose="020B0604020104020204" pitchFamily="34" charset="0"/>
            </a:endParaRPr>
          </a:p>
          <a:p>
            <a:r>
              <a:rPr lang="en-US" i="1" dirty="0">
                <a:latin typeface="Abadi" panose="020B0604020104020204" pitchFamily="34" charset="0"/>
              </a:rPr>
              <a:t>The observed launch site, along with the other three in this analysis are also situated on the coast. This is also most likely a safety measure to ensure minimal collateral damage from failed launches. It is also likely due to the technical mechanics of launching payload.</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96E09B-F80B-2F4C-5A6F-B6BB2E5753C6}"/>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14877"/>
          <a:stretch>
            <a:fillRect/>
          </a:stretch>
        </p:blipFill>
        <p:spPr bwMode="auto">
          <a:xfrm>
            <a:off x="7781404" y="3260266"/>
            <a:ext cx="4279845" cy="276530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F46B7C79-F489-4249-5B82-92CD36C4DF9D}"/>
              </a:ext>
            </a:extLst>
          </p:cNvPr>
          <p:cNvSpPr txBox="1"/>
          <p:nvPr/>
        </p:nvSpPr>
        <p:spPr>
          <a:xfrm>
            <a:off x="205568" y="1291590"/>
            <a:ext cx="11986431" cy="3139321"/>
          </a:xfrm>
          <a:prstGeom prst="rect">
            <a:avLst/>
          </a:prstGeom>
          <a:noFill/>
        </p:spPr>
        <p:txBody>
          <a:bodyPr wrap="square" rtlCol="0">
            <a:spAutoFit/>
          </a:bodyPr>
          <a:lstStyle/>
          <a:p>
            <a:r>
              <a:rPr lang="en-US" b="1" dirty="0">
                <a:latin typeface="Abadi" panose="020B0604020104020204" pitchFamily="34" charset="0"/>
              </a:rPr>
              <a:t>Background:</a:t>
            </a:r>
          </a:p>
          <a:p>
            <a:r>
              <a:rPr lang="en-US" i="1" dirty="0">
                <a:latin typeface="Abadi" panose="020B0604020104020204" pitchFamily="34" charset="0"/>
              </a:rPr>
              <a:t>SpaceX has dominated the commercial space business with advertised cost-effective rocket launches. The company’s Falcon 9 rocket costs 65% less than its competitor’s rockets by reusing its first stage booster. The purpose of this report is to inform </a:t>
            </a:r>
            <a:r>
              <a:rPr lang="en-US" i="1" dirty="0" err="1">
                <a:latin typeface="Abadi" panose="020B0604020104020204" pitchFamily="34" charset="0"/>
              </a:rPr>
              <a:t>SpaceY</a:t>
            </a:r>
            <a:r>
              <a:rPr lang="en-US" i="1" dirty="0">
                <a:latin typeface="Abadi" panose="020B0604020104020204" pitchFamily="34" charset="0"/>
              </a:rPr>
              <a:t> stakeholders insight on SpaceX’s successful outcome for reusing their first stage boosters.</a:t>
            </a:r>
          </a:p>
          <a:p>
            <a:endParaRPr lang="en-US" i="1" dirty="0">
              <a:latin typeface="Abadi" panose="020B0604020104020204" pitchFamily="34" charset="0"/>
            </a:endParaRPr>
          </a:p>
          <a:p>
            <a:r>
              <a:rPr lang="en-US" b="1" dirty="0">
                <a:latin typeface="Abadi" panose="020B0604020104020204" pitchFamily="34" charset="0"/>
              </a:rPr>
              <a:t>Current Problem Set:</a:t>
            </a:r>
          </a:p>
          <a:p>
            <a:r>
              <a:rPr lang="en-US" i="1" dirty="0">
                <a:latin typeface="Abadi" panose="020B0604020104020204" pitchFamily="34" charset="0"/>
              </a:rPr>
              <a:t>Will the current Falcon 9 data provide enough insight on historic landing outcomes?</a:t>
            </a:r>
          </a:p>
          <a:p>
            <a:endParaRPr lang="en-US" i="1" dirty="0">
              <a:latin typeface="Abadi" panose="020B0604020104020204" pitchFamily="34" charset="0"/>
            </a:endParaRPr>
          </a:p>
          <a:p>
            <a:r>
              <a:rPr lang="en-US" i="1" dirty="0">
                <a:latin typeface="Abadi" panose="020B0604020104020204" pitchFamily="34" charset="0"/>
              </a:rPr>
              <a:t>Is there a correlation between launch site location and payload orbit type?</a:t>
            </a:r>
          </a:p>
          <a:p>
            <a:endParaRPr lang="en-US" i="1" dirty="0">
              <a:latin typeface="Abadi" panose="020B0604020104020204" pitchFamily="34" charset="0"/>
            </a:endParaRPr>
          </a:p>
          <a:p>
            <a:r>
              <a:rPr lang="en-US" i="1" dirty="0">
                <a:latin typeface="Abadi" panose="020B0604020104020204" pitchFamily="34" charset="0"/>
              </a:rPr>
              <a:t>How accurate is the next predictive test launch based on historic data? </a:t>
            </a:r>
          </a:p>
        </p:txBody>
      </p:sp>
      <p:pic>
        <p:nvPicPr>
          <p:cNvPr id="7" name="Picture 6">
            <a:extLst>
              <a:ext uri="{FF2B5EF4-FFF2-40B4-BE49-F238E27FC236}">
                <a16:creationId xmlns:a16="http://schemas.microsoft.com/office/drawing/2014/main" id="{6E5FEB49-5EE5-08BC-6933-0F4FB3411A63}"/>
              </a:ext>
            </a:extLst>
          </p:cNvPr>
          <p:cNvPicPr>
            <a:picLocks noChangeAspect="1"/>
          </p:cNvPicPr>
          <p:nvPr/>
        </p:nvPicPr>
        <p:blipFill>
          <a:blip r:embed="rId5"/>
          <a:stretch>
            <a:fillRect/>
          </a:stretch>
        </p:blipFill>
        <p:spPr>
          <a:xfrm>
            <a:off x="205568" y="4419481"/>
            <a:ext cx="4940895" cy="2364268"/>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94714" y="1582891"/>
            <a:ext cx="4763258" cy="4351338"/>
          </a:xfrm>
          <a:prstGeom prst="rect">
            <a:avLst/>
          </a:prstGeom>
        </p:spPr>
        <p:txBody>
          <a:bodyPr lIns="91440" tIns="45720" rIns="91440" bIns="45720" anchor="t">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KSC LC-39A has the highest success rate at 41.7%. Thirteen launches were recorded at this site and three launches failed.</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Although the CCAFS LC-40 site has the second highest success rate, it 19 failed flight launches out of 26 recorded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2" name="Picture 1">
            <a:extLst>
              <a:ext uri="{FF2B5EF4-FFF2-40B4-BE49-F238E27FC236}">
                <a16:creationId xmlns:a16="http://schemas.microsoft.com/office/drawing/2014/main" id="{DFE3DD53-958D-9D07-7A6E-E815F3447E18}"/>
              </a:ext>
            </a:extLst>
          </p:cNvPr>
          <p:cNvPicPr>
            <a:picLocks noChangeAspect="1"/>
          </p:cNvPicPr>
          <p:nvPr/>
        </p:nvPicPr>
        <p:blipFill>
          <a:blip r:embed="rId4"/>
          <a:stretch>
            <a:fillRect/>
          </a:stretch>
        </p:blipFill>
        <p:spPr>
          <a:xfrm>
            <a:off x="234911" y="1582891"/>
            <a:ext cx="6303696" cy="4351338"/>
          </a:xfrm>
          <a:prstGeom prst="rect">
            <a:avLst/>
          </a:prstGeom>
          <a:ln>
            <a:solidFill>
              <a:srgbClr val="0B49CB"/>
            </a:solidFill>
          </a:ln>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771" y="1681946"/>
            <a:ext cx="5390129" cy="4351338"/>
          </a:xfrm>
          <a:prstGeom prst="rect">
            <a:avLst/>
          </a:prstGeom>
        </p:spPr>
        <p:txBody>
          <a:bodyPr lIns="91440" tIns="45720" rIns="91440" bIns="45720" anchor="t">
            <a:normAutofit/>
          </a:bodyPr>
          <a:lstStyle/>
          <a:p>
            <a:pPr marL="0" indent="0">
              <a:lnSpc>
                <a:spcPct val="100000"/>
              </a:lnSpc>
              <a:spcBef>
                <a:spcPts val="1400"/>
              </a:spcBef>
              <a:buNone/>
            </a:pPr>
            <a:r>
              <a:rPr lang="en-US" sz="2200" i="1" dirty="0">
                <a:solidFill>
                  <a:schemeClr val="accent3">
                    <a:lumMod val="25000"/>
                  </a:schemeClr>
                </a:solidFill>
                <a:latin typeface="Abadi"/>
              </a:rPr>
              <a:t>The KSC LC-39A site also has the highest success outcome ratio of the four sites. Of the 13 launches from this sight, there was an approximately 77% success rate.</a:t>
            </a:r>
            <a:endParaRPr lang="en-US" i="1"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 Success Rate</a:t>
            </a:r>
          </a:p>
        </p:txBody>
      </p:sp>
      <p:pic>
        <p:nvPicPr>
          <p:cNvPr id="2" name="Picture 1">
            <a:extLst>
              <a:ext uri="{FF2B5EF4-FFF2-40B4-BE49-F238E27FC236}">
                <a16:creationId xmlns:a16="http://schemas.microsoft.com/office/drawing/2014/main" id="{DAE5E6EC-32FB-981D-094E-E928FC65C3E8}"/>
              </a:ext>
            </a:extLst>
          </p:cNvPr>
          <p:cNvPicPr>
            <a:picLocks noChangeAspect="1"/>
          </p:cNvPicPr>
          <p:nvPr/>
        </p:nvPicPr>
        <p:blipFill>
          <a:blip r:embed="rId4"/>
          <a:stretch>
            <a:fillRect/>
          </a:stretch>
        </p:blipFill>
        <p:spPr>
          <a:xfrm>
            <a:off x="303100" y="1674235"/>
            <a:ext cx="5979912" cy="4351338"/>
          </a:xfrm>
          <a:prstGeom prst="rect">
            <a:avLst/>
          </a:prstGeom>
          <a:ln>
            <a:solidFill>
              <a:srgbClr val="0B49CB"/>
            </a:solidFill>
          </a:ln>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13585" y="1467137"/>
            <a:ext cx="5038929" cy="4447838"/>
          </a:xfrm>
          <a:prstGeom prst="rect">
            <a:avLst/>
          </a:prstGeom>
        </p:spPr>
        <p:txBody>
          <a:bodyPr lIns="91440" tIns="45720" rIns="91440" bIns="45720" anchor="t">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The top graph depicts the area of where most launches failed, which are payload masses between 500kg to 6761kg. The majority of the failed launches were from the Falcon 9 v1.1 (red).</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The bottom graph shows that the Falcon 9 FT model had the most successful with payload masses between 475kg and 5300kg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Rates for all Launch Sites</a:t>
            </a:r>
          </a:p>
        </p:txBody>
      </p:sp>
      <p:pic>
        <p:nvPicPr>
          <p:cNvPr id="7" name="Picture 6">
            <a:extLst>
              <a:ext uri="{FF2B5EF4-FFF2-40B4-BE49-F238E27FC236}">
                <a16:creationId xmlns:a16="http://schemas.microsoft.com/office/drawing/2014/main" id="{C8CC58E7-A1C8-D40D-0FD1-3597124350D8}"/>
              </a:ext>
            </a:extLst>
          </p:cNvPr>
          <p:cNvPicPr>
            <a:picLocks noChangeAspect="1"/>
          </p:cNvPicPr>
          <p:nvPr/>
        </p:nvPicPr>
        <p:blipFill>
          <a:blip r:embed="rId4"/>
          <a:stretch>
            <a:fillRect/>
          </a:stretch>
        </p:blipFill>
        <p:spPr>
          <a:xfrm>
            <a:off x="108857" y="1442444"/>
            <a:ext cx="6683829" cy="2178117"/>
          </a:xfrm>
          <a:prstGeom prst="rect">
            <a:avLst/>
          </a:prstGeom>
        </p:spPr>
      </p:pic>
      <p:pic>
        <p:nvPicPr>
          <p:cNvPr id="9" name="Picture 8">
            <a:extLst>
              <a:ext uri="{FF2B5EF4-FFF2-40B4-BE49-F238E27FC236}">
                <a16:creationId xmlns:a16="http://schemas.microsoft.com/office/drawing/2014/main" id="{3EAFC5F9-D10A-E20C-62BB-DB762A867F94}"/>
              </a:ext>
            </a:extLst>
          </p:cNvPr>
          <p:cNvPicPr>
            <a:picLocks noChangeAspect="1"/>
          </p:cNvPicPr>
          <p:nvPr/>
        </p:nvPicPr>
        <p:blipFill>
          <a:blip r:embed="rId5"/>
          <a:stretch>
            <a:fillRect/>
          </a:stretch>
        </p:blipFill>
        <p:spPr>
          <a:xfrm>
            <a:off x="108857" y="3728444"/>
            <a:ext cx="6683829" cy="218653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53098" y="1416598"/>
            <a:ext cx="5128812"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When comparing the predictive model accuracy for four models, three of the four models performed with the same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8" name="Picture 4">
            <a:extLst>
              <a:ext uri="{FF2B5EF4-FFF2-40B4-BE49-F238E27FC236}">
                <a16:creationId xmlns:a16="http://schemas.microsoft.com/office/drawing/2014/main" id="{BEAFFDDC-FDFA-EEF7-7CBD-529222784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1" y="1394826"/>
            <a:ext cx="6737023" cy="461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52115" y="1523206"/>
            <a:ext cx="5305857" cy="3811588"/>
          </a:xfrm>
          <a:prstGeom prst="rect">
            <a:avLst/>
          </a:prstGeom>
        </p:spPr>
        <p:txBody>
          <a:bodyPr>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Three of the four predictive models visually depicted the same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2642AD89-FDA3-6131-B313-3BDD07C6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99" y="1452287"/>
            <a:ext cx="5144730" cy="4416701"/>
          </a:xfrm>
          <a:prstGeom prst="rect">
            <a:avLst/>
          </a:prstGeom>
          <a:noFill/>
          <a:ln>
            <a:solidFill>
              <a:srgbClr val="0B49CB"/>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46211" y="1380967"/>
            <a:ext cx="10687961" cy="4351338"/>
          </a:xfrm>
          <a:prstGeom prst="rect">
            <a:avLst/>
          </a:prstGeom>
        </p:spPr>
        <p:txBody>
          <a:bodyPr>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In summary, this analysis attempted to identify contributors for successful launch outcomes from the SpaceX Falcon 9 rocket first stage landing. Various methodologies, including data collection &amp; wrangling, exploratory data visualization, and predictive model accuracies, shows the likelihood SpaceX will continue to produce successful first stage reuse &amp; relaunches.</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Data records from 2013 to 2020 shows an upward trend of successful launch outcomes. Of the four launch sites on record, KSC L-39A had the highest total success rate at 41.7%. There is also observed 100% successful launch rates for the following orbit types: ES-L1, SSO, HEO, &amp; GEO.</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It is recommended to collect and analyze more SpaceX data after 2020 to determine any trends based on </a:t>
            </a:r>
            <a:r>
              <a:rPr lang="en-US" sz="2200" i="1">
                <a:solidFill>
                  <a:schemeClr val="accent3">
                    <a:lumMod val="25000"/>
                  </a:schemeClr>
                </a:solidFill>
                <a:latin typeface="Abadi" panose="020B0604020104020204" pitchFamily="34" charset="0"/>
              </a:rPr>
              <a:t>technological advances</a:t>
            </a:r>
            <a:r>
              <a:rPr lang="en-US" sz="2200" i="1" dirty="0">
                <a:solidFill>
                  <a:schemeClr val="accent3">
                    <a:lumMod val="25000"/>
                  </a:schemeClr>
                </a:solidFill>
                <a:latin typeface="Abadi" panose="020B0604020104020204" pitchFamily="34" charset="0"/>
              </a:rPr>
              <a:t>.</a:t>
            </a:r>
            <a:endParaRPr lang="en-US" sz="2200" i="1">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35671" y="1287382"/>
            <a:ext cx="1150580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0"/>
              </a:spcBef>
              <a:buNone/>
            </a:pPr>
            <a:r>
              <a:rPr lang="en-US" sz="8800" dirty="0">
                <a:solidFill>
                  <a:srgbClr val="0B49CB"/>
                </a:solidFill>
                <a:latin typeface="Abadi"/>
              </a:rPr>
              <a:t>Executive Summary</a:t>
            </a:r>
          </a:p>
          <a:p>
            <a:pPr>
              <a:lnSpc>
                <a:spcPct val="120000"/>
              </a:lnSpc>
              <a:spcBef>
                <a:spcPts val="0"/>
              </a:spcBef>
            </a:pPr>
            <a:r>
              <a:rPr lang="en-US" sz="8800" dirty="0">
                <a:solidFill>
                  <a:schemeClr val="accent3">
                    <a:lumMod val="25000"/>
                  </a:schemeClr>
                </a:solidFill>
                <a:latin typeface="Abadi"/>
              </a:rPr>
              <a:t>Data collection methodology:</a:t>
            </a:r>
          </a:p>
          <a:p>
            <a:pPr lvl="1">
              <a:lnSpc>
                <a:spcPct val="120000"/>
              </a:lnSpc>
              <a:spcBef>
                <a:spcPts val="0"/>
              </a:spcBef>
            </a:pPr>
            <a:r>
              <a:rPr lang="en-US" sz="7600" dirty="0">
                <a:solidFill>
                  <a:srgbClr val="204E79"/>
                </a:solidFill>
                <a:effectLst>
                  <a:outerShdw blurRad="38100" dist="38100" dir="2700000" algn="tl">
                    <a:srgbClr val="000000">
                      <a:alpha val="43137"/>
                    </a:srgbClr>
                  </a:outerShdw>
                </a:effectLst>
                <a:latin typeface="Abadi"/>
              </a:rPr>
              <a:t>SpaceX API</a:t>
            </a:r>
          </a:p>
          <a:p>
            <a:pPr lvl="1">
              <a:lnSpc>
                <a:spcPct val="120000"/>
              </a:lnSpc>
              <a:spcBef>
                <a:spcPts val="0"/>
              </a:spcBef>
            </a:pPr>
            <a:r>
              <a:rPr lang="en-US" sz="7600" dirty="0">
                <a:solidFill>
                  <a:schemeClr val="bg2">
                    <a:lumMod val="50000"/>
                  </a:schemeClr>
                </a:solidFill>
                <a:latin typeface="Abadi"/>
              </a:rPr>
              <a:t>Request &amp; parse data using </a:t>
            </a:r>
            <a:r>
              <a:rPr lang="en-US" sz="7600" dirty="0">
                <a:solidFill>
                  <a:srgbClr val="204E79"/>
                </a:solidFill>
                <a:effectLst>
                  <a:outerShdw blurRad="38100" dist="38100" dir="2700000" algn="tl">
                    <a:srgbClr val="000000">
                      <a:alpha val="43137"/>
                    </a:srgbClr>
                  </a:outerShdw>
                </a:effectLst>
                <a:latin typeface="Abadi"/>
              </a:rPr>
              <a:t>GET request</a:t>
            </a:r>
          </a:p>
          <a:p>
            <a:pPr lvl="1">
              <a:lnSpc>
                <a:spcPct val="120000"/>
              </a:lnSpc>
              <a:spcBef>
                <a:spcPts val="0"/>
              </a:spcBef>
            </a:pPr>
            <a:r>
              <a:rPr lang="en-US" sz="7600" dirty="0">
                <a:solidFill>
                  <a:schemeClr val="bg2">
                    <a:lumMod val="50000"/>
                  </a:schemeClr>
                </a:solidFill>
                <a:latin typeface="Abadi"/>
              </a:rPr>
              <a:t>Filter data frame to only analyze Falcon 9 launches</a:t>
            </a:r>
          </a:p>
          <a:p>
            <a:pPr lvl="1">
              <a:lnSpc>
                <a:spcPct val="120000"/>
              </a:lnSpc>
              <a:spcBef>
                <a:spcPts val="0"/>
              </a:spcBef>
            </a:pPr>
            <a:r>
              <a:rPr lang="en-US" sz="7600" dirty="0">
                <a:solidFill>
                  <a:schemeClr val="bg2">
                    <a:lumMod val="50000"/>
                  </a:schemeClr>
                </a:solidFill>
                <a:latin typeface="Abadi"/>
              </a:rPr>
              <a:t>Web scrape Falcon 9 launch records using </a:t>
            </a:r>
            <a:r>
              <a:rPr lang="en-US" sz="7600" dirty="0" err="1">
                <a:solidFill>
                  <a:srgbClr val="204E79"/>
                </a:solidFill>
                <a:effectLst>
                  <a:outerShdw blurRad="38100" dist="38100" dir="2700000" algn="tl">
                    <a:srgbClr val="000000">
                      <a:alpha val="43137"/>
                    </a:srgbClr>
                  </a:outerShdw>
                </a:effectLst>
                <a:latin typeface="Abadi"/>
              </a:rPr>
              <a:t>BeautifulSoup</a:t>
            </a:r>
            <a:endParaRPr lang="en-US" sz="7600" dirty="0">
              <a:solidFill>
                <a:srgbClr val="204E79"/>
              </a:solidFill>
              <a:effectLst>
                <a:outerShdw blurRad="38100" dist="38100" dir="2700000" algn="tl">
                  <a:srgbClr val="000000">
                    <a:alpha val="43137"/>
                  </a:srgbClr>
                </a:outerShdw>
              </a:effectLst>
              <a:latin typeface="Abadi"/>
            </a:endParaRPr>
          </a:p>
          <a:p>
            <a:pPr>
              <a:lnSpc>
                <a:spcPct val="120000"/>
              </a:lnSpc>
              <a:spcBef>
                <a:spcPts val="0"/>
              </a:spcBef>
            </a:pPr>
            <a:r>
              <a:rPr lang="en-US" sz="8800" dirty="0">
                <a:solidFill>
                  <a:schemeClr val="accent3">
                    <a:lumMod val="25000"/>
                  </a:schemeClr>
                </a:solidFill>
                <a:latin typeface="Abadi"/>
              </a:rPr>
              <a:t>Perform data wrangling</a:t>
            </a:r>
          </a:p>
          <a:p>
            <a:pPr lvl="1">
              <a:lnSpc>
                <a:spcPct val="120000"/>
              </a:lnSpc>
              <a:spcBef>
                <a:spcPts val="0"/>
              </a:spcBef>
            </a:pPr>
            <a:r>
              <a:rPr lang="en-US" sz="7600" dirty="0">
                <a:solidFill>
                  <a:schemeClr val="bg2">
                    <a:lumMod val="50000"/>
                  </a:schemeClr>
                </a:solidFill>
                <a:latin typeface="Abadi"/>
              </a:rPr>
              <a:t>Launch sites, orbit types, and landing outcome were extracted from the data set, using </a:t>
            </a:r>
            <a:r>
              <a:rPr lang="en-US" sz="7600" b="1" dirty="0">
                <a:solidFill>
                  <a:srgbClr val="204E79"/>
                </a:solidFill>
                <a:latin typeface="Abadi"/>
              </a:rPr>
              <a:t>Pandas &amp; NumPy</a:t>
            </a:r>
            <a:r>
              <a:rPr lang="en-US" sz="7600" dirty="0">
                <a:solidFill>
                  <a:schemeClr val="bg2">
                    <a:lumMod val="50000"/>
                  </a:schemeClr>
                </a:solidFill>
                <a:latin typeface="Abadi"/>
              </a:rPr>
              <a:t> libraries, to determine training labels</a:t>
            </a:r>
          </a:p>
          <a:p>
            <a:pPr>
              <a:lnSpc>
                <a:spcPct val="120000"/>
              </a:lnSpc>
              <a:spcBef>
                <a:spcPts val="0"/>
              </a:spcBef>
            </a:pPr>
            <a:r>
              <a:rPr lang="en-US" sz="8800" dirty="0">
                <a:solidFill>
                  <a:schemeClr val="accent3">
                    <a:lumMod val="25000"/>
                  </a:schemeClr>
                </a:solidFill>
                <a:latin typeface="Abadi"/>
              </a:rPr>
              <a:t>Perform exploratory data analysis (EDA) using visualization and SQL</a:t>
            </a:r>
          </a:p>
          <a:p>
            <a:pPr>
              <a:lnSpc>
                <a:spcPct val="120000"/>
              </a:lnSpc>
              <a:spcBef>
                <a:spcPts val="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0"/>
              </a:spcBef>
            </a:pPr>
            <a:r>
              <a:rPr lang="en-US" sz="8800" dirty="0">
                <a:solidFill>
                  <a:schemeClr val="accent3">
                    <a:lumMod val="25000"/>
                  </a:schemeClr>
                </a:solidFill>
                <a:latin typeface="Abadi"/>
              </a:rPr>
              <a:t>Perform predictive analysis using classification models</a:t>
            </a:r>
          </a:p>
          <a:p>
            <a:pPr lvl="1">
              <a:lnSpc>
                <a:spcPct val="120000"/>
              </a:lnSpc>
              <a:spcBef>
                <a:spcPts val="0"/>
              </a:spcBef>
            </a:pPr>
            <a:r>
              <a:rPr lang="en-US" sz="7600" dirty="0">
                <a:solidFill>
                  <a:schemeClr val="bg2">
                    <a:lumMod val="50000"/>
                  </a:schemeClr>
                </a:solidFill>
                <a:latin typeface="Abadi"/>
              </a:rPr>
              <a:t>Performed the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function to split the data into 80% training data &amp; 20% test data</a:t>
            </a:r>
          </a:p>
          <a:p>
            <a:pPr lvl="1">
              <a:lnSpc>
                <a:spcPct val="120000"/>
              </a:lnSpc>
              <a:spcBef>
                <a:spcPts val="0"/>
              </a:spcBef>
            </a:pPr>
            <a:r>
              <a:rPr lang="en-US" sz="7600" b="1" dirty="0">
                <a:solidFill>
                  <a:srgbClr val="204E79"/>
                </a:solidFill>
                <a:latin typeface="Abadi"/>
              </a:rPr>
              <a:t>Performed Logistic Regression, Support Vector Machine Regression, Decision Tree Classifier, &amp; K-Nearest Neighbor Classifier </a:t>
            </a:r>
            <a:r>
              <a:rPr lang="en-US" sz="7600" dirty="0">
                <a:solidFill>
                  <a:schemeClr val="bg2">
                    <a:lumMod val="50000"/>
                  </a:schemeClr>
                </a:solidFill>
                <a:latin typeface="Abadi"/>
              </a:rPr>
              <a:t>to determine most accurate successful outcome prediction</a:t>
            </a:r>
          </a:p>
          <a:p>
            <a:pPr>
              <a:lnSpc>
                <a:spcPct val="120000"/>
              </a:lnSpc>
              <a:spcBef>
                <a:spcPts val="0"/>
              </a:spcBef>
            </a:pPr>
            <a:endParaRPr lang="en-US" sz="8800" dirty="0">
              <a:solidFill>
                <a:schemeClr val="accent3">
                  <a:lumMod val="25000"/>
                </a:schemeClr>
              </a:solidFill>
              <a:latin typeface="Abadi"/>
            </a:endParaRPr>
          </a:p>
          <a:p>
            <a:pPr>
              <a:lnSpc>
                <a:spcPct val="120000"/>
              </a:lnSpc>
              <a:spcBef>
                <a:spcPts val="0"/>
              </a:spcBef>
            </a:pPr>
            <a:endParaRPr lang="en-US" sz="2200" dirty="0">
              <a:solidFill>
                <a:schemeClr val="accent3">
                  <a:lumMod val="25000"/>
                </a:schemeClr>
              </a:solidFill>
              <a:latin typeface="Abadi"/>
            </a:endParaRPr>
          </a:p>
          <a:p>
            <a:pPr>
              <a:lnSpc>
                <a:spcPct val="120000"/>
              </a:lnSpc>
              <a:spcBef>
                <a:spcPts val="0"/>
              </a:spcBef>
            </a:pPr>
            <a:endParaRPr lang="en-US" sz="2200" dirty="0">
              <a:solidFill>
                <a:schemeClr val="accent3">
                  <a:lumMod val="25000"/>
                </a:schemeClr>
              </a:solidFill>
              <a:latin typeface="Abadi"/>
            </a:endParaRPr>
          </a:p>
          <a:p>
            <a:pPr>
              <a:lnSpc>
                <a:spcPct val="120000"/>
              </a:lnSpc>
              <a:spcBef>
                <a:spcPts val="0"/>
              </a:spcBef>
            </a:pPr>
            <a:endParaRPr lang="en-US" sz="2200" dirty="0">
              <a:solidFill>
                <a:schemeClr val="accent3">
                  <a:lumMod val="25000"/>
                </a:schemeClr>
              </a:solidFill>
              <a:latin typeface="Abadi"/>
            </a:endParaRPr>
          </a:p>
          <a:p>
            <a:pPr>
              <a:lnSpc>
                <a:spcPct val="120000"/>
              </a:lnSpc>
              <a:spcBef>
                <a:spcPts val="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pPr>
              <a:lnSpc>
                <a:spcPct val="100000"/>
              </a:lnSpc>
              <a:spcBef>
                <a:spcPts val="0"/>
              </a:spcBef>
            </a:pPr>
            <a:r>
              <a:rPr lang="en-US" dirty="0">
                <a:solidFill>
                  <a:schemeClr val="accent3">
                    <a:lumMod val="25000"/>
                  </a:schemeClr>
                </a:solidFill>
                <a:latin typeface="Abadi" panose="020B0604020104020204" pitchFamily="34" charset="0"/>
              </a:rPr>
              <a:t>After downloading the libraries, a series of helper functions were established in order to use the API</a:t>
            </a:r>
          </a:p>
          <a:p>
            <a:pPr lvl="1">
              <a:lnSpc>
                <a:spcPct val="100000"/>
              </a:lnSpc>
              <a:spcBef>
                <a:spcPts val="0"/>
              </a:spcBef>
            </a:pPr>
            <a:r>
              <a:rPr lang="en-US" dirty="0">
                <a:solidFill>
                  <a:schemeClr val="accent3">
                    <a:lumMod val="25000"/>
                  </a:schemeClr>
                </a:solidFill>
                <a:latin typeface="Abadi" panose="020B0604020104020204" pitchFamily="34" charset="0"/>
              </a:rPr>
              <a:t>Using the GET request, the following functions were defined:</a:t>
            </a:r>
          </a:p>
          <a:p>
            <a:pPr lvl="2">
              <a:lnSpc>
                <a:spcPct val="100000"/>
              </a:lnSpc>
              <a:spcBef>
                <a:spcPts val="0"/>
              </a:spcBef>
            </a:pPr>
            <a:r>
              <a:rPr lang="en-US" sz="1800" dirty="0">
                <a:solidFill>
                  <a:schemeClr val="accent3">
                    <a:lumMod val="25000"/>
                  </a:schemeClr>
                </a:solidFill>
                <a:latin typeface="Abadi" panose="020B0604020104020204" pitchFamily="34" charset="0"/>
              </a:rPr>
              <a:t>Rocket – retrieve booster name</a:t>
            </a:r>
          </a:p>
          <a:p>
            <a:pPr lvl="2">
              <a:lnSpc>
                <a:spcPct val="100000"/>
              </a:lnSpc>
              <a:spcBef>
                <a:spcPts val="0"/>
              </a:spcBef>
            </a:pPr>
            <a:r>
              <a:rPr lang="en-US" sz="1800" dirty="0">
                <a:solidFill>
                  <a:schemeClr val="accent3">
                    <a:lumMod val="25000"/>
                  </a:schemeClr>
                </a:solidFill>
                <a:latin typeface="Abadi" panose="020B0604020104020204" pitchFamily="34" charset="0"/>
              </a:rPr>
              <a:t>Launchpad – retrieve launch site names with coordinates</a:t>
            </a:r>
          </a:p>
          <a:p>
            <a:pPr lvl="2">
              <a:lnSpc>
                <a:spcPct val="100000"/>
              </a:lnSpc>
              <a:spcBef>
                <a:spcPts val="0"/>
              </a:spcBef>
            </a:pPr>
            <a:r>
              <a:rPr lang="en-US" sz="1800" dirty="0">
                <a:solidFill>
                  <a:schemeClr val="accent3">
                    <a:lumMod val="25000"/>
                  </a:schemeClr>
                </a:solidFill>
                <a:latin typeface="Abadi" panose="020B0604020104020204" pitchFamily="34" charset="0"/>
              </a:rPr>
              <a:t>Payload – retrieve payload mass and associated orbit type</a:t>
            </a:r>
          </a:p>
          <a:p>
            <a:pPr lvl="2">
              <a:lnSpc>
                <a:spcPct val="100000"/>
              </a:lnSpc>
              <a:spcBef>
                <a:spcPts val="0"/>
              </a:spcBef>
            </a:pPr>
            <a:r>
              <a:rPr lang="en-US" sz="1800" dirty="0">
                <a:solidFill>
                  <a:schemeClr val="accent3">
                    <a:lumMod val="25000"/>
                  </a:schemeClr>
                </a:solidFill>
                <a:latin typeface="Abadi" panose="020B0604020104020204" pitchFamily="34" charset="0"/>
              </a:rPr>
              <a:t>Cores – retrieve landing outcomes, types of landing, &amp; number of flights</a:t>
            </a:r>
          </a:p>
          <a:p>
            <a:pPr>
              <a:lnSpc>
                <a:spcPct val="100000"/>
              </a:lnSpc>
              <a:spcBef>
                <a:spcPts val="0"/>
              </a:spcBef>
            </a:pPr>
            <a:r>
              <a:rPr lang="en-US" dirty="0">
                <a:solidFill>
                  <a:schemeClr val="accent3">
                    <a:lumMod val="25000"/>
                  </a:schemeClr>
                </a:solidFill>
                <a:latin typeface="Abadi" panose="020B0604020104020204" pitchFamily="34" charset="0"/>
              </a:rPr>
              <a:t>After GET request was used to request data from SpaceX API, data was parsed using JSON functions</a:t>
            </a:r>
          </a:p>
          <a:p>
            <a:pPr>
              <a:lnSpc>
                <a:spcPct val="100000"/>
              </a:lnSpc>
              <a:spcBef>
                <a:spcPts val="0"/>
              </a:spcBef>
            </a:pPr>
            <a:r>
              <a:rPr lang="en-US" dirty="0">
                <a:solidFill>
                  <a:schemeClr val="accent3">
                    <a:lumMod val="25000"/>
                  </a:schemeClr>
                </a:solidFill>
                <a:latin typeface="Abadi" panose="020B0604020104020204" pitchFamily="34" charset="0"/>
              </a:rPr>
              <a:t>Finally, data was turned into a Pandas data frame including the abovementioned defined functions</a:t>
            </a:r>
          </a:p>
          <a:p>
            <a:pPr>
              <a:lnSpc>
                <a:spcPct val="100000"/>
              </a:lnSpc>
              <a:spcBef>
                <a:spcPts val="0"/>
              </a:spcBef>
            </a:pPr>
            <a:r>
              <a:rPr lang="en-US" dirty="0">
                <a:solidFill>
                  <a:schemeClr val="accent3">
                    <a:lumMod val="25000"/>
                  </a:schemeClr>
                </a:solidFill>
                <a:latin typeface="Abadi" panose="020B0604020104020204" pitchFamily="34" charset="0"/>
              </a:rPr>
              <a:t>Falcon 9 launches data was collected for this analysis </a:t>
            </a:r>
          </a:p>
          <a:p>
            <a:pPr marL="0" indent="0">
              <a:spcBef>
                <a:spcPts val="0"/>
              </a:spcBef>
              <a:buNone/>
            </a:pPr>
            <a:endParaRPr lang="en-US" sz="3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E1DF42CA-815D-EE21-9789-4D77F7B4CC35}"/>
              </a:ext>
            </a:extLst>
          </p:cNvPr>
          <p:cNvGraphicFramePr/>
          <p:nvPr>
            <p:extLst>
              <p:ext uri="{D42A27DB-BD31-4B8C-83A1-F6EECF244321}">
                <p14:modId xmlns:p14="http://schemas.microsoft.com/office/powerpoint/2010/main" val="3956805440"/>
              </p:ext>
            </p:extLst>
          </p:nvPr>
        </p:nvGraphicFramePr>
        <p:xfrm>
          <a:off x="851786" y="132572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AE698F24-7C14-0095-22A1-87D3A3C000EB}"/>
              </a:ext>
            </a:extLst>
          </p:cNvPr>
          <p:cNvSpPr txBox="1"/>
          <p:nvPr/>
        </p:nvSpPr>
        <p:spPr>
          <a:xfrm>
            <a:off x="1765004" y="6427211"/>
            <a:ext cx="9157892" cy="307777"/>
          </a:xfrm>
          <a:prstGeom prst="rect">
            <a:avLst/>
          </a:prstGeom>
          <a:noFill/>
        </p:spPr>
        <p:txBody>
          <a:bodyPr wrap="none" rtlCol="0">
            <a:spAutoFit/>
          </a:bodyPr>
          <a:lstStyle/>
          <a:p>
            <a:r>
              <a:rPr lang="en-US" sz="1400" b="1" dirty="0">
                <a:solidFill>
                  <a:srgbClr val="204E79"/>
                </a:solidFill>
                <a:effectLst>
                  <a:outerShdw blurRad="38100" dist="38100" dir="2700000" algn="tl">
                    <a:srgbClr val="000000">
                      <a:alpha val="43137"/>
                    </a:srgbClr>
                  </a:outerShdw>
                </a:effectLst>
                <a:latin typeface="Abadi" panose="020B0604020104020204" pitchFamily="34" charset="0"/>
              </a:rPr>
              <a:t>GitHub: https://github.com/swilson1108/Space_Y_Repo/blob/main/jupyter-labs-spacex-data-collection-api.ipynb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F124F0E7-4A23-A8C1-57B5-D7C4015BE89F}"/>
              </a:ext>
            </a:extLst>
          </p:cNvPr>
          <p:cNvGraphicFramePr/>
          <p:nvPr>
            <p:extLst>
              <p:ext uri="{D42A27DB-BD31-4B8C-83A1-F6EECF244321}">
                <p14:modId xmlns:p14="http://schemas.microsoft.com/office/powerpoint/2010/main" val="255236712"/>
              </p:ext>
            </p:extLst>
          </p:nvPr>
        </p:nvGraphicFramePr>
        <p:xfrm>
          <a:off x="812541" y="1333007"/>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1D88FB1-A9CB-A599-14F9-AB333D38A5B9}"/>
              </a:ext>
            </a:extLst>
          </p:cNvPr>
          <p:cNvSpPr txBox="1"/>
          <p:nvPr/>
        </p:nvSpPr>
        <p:spPr>
          <a:xfrm>
            <a:off x="1828800" y="6450164"/>
            <a:ext cx="9180334" cy="338554"/>
          </a:xfrm>
          <a:prstGeom prst="rect">
            <a:avLst/>
          </a:prstGeom>
          <a:noFill/>
        </p:spPr>
        <p:txBody>
          <a:bodyPr wrap="none" rtlCol="0">
            <a:spAutoFit/>
          </a:bodyPr>
          <a:lstStyle/>
          <a:p>
            <a:r>
              <a:rPr lang="en-US" sz="1600" b="1" dirty="0">
                <a:solidFill>
                  <a:srgbClr val="204E79"/>
                </a:solidFill>
                <a:effectLst>
                  <a:outerShdw blurRad="38100" dist="38100" dir="2700000" algn="tl">
                    <a:srgbClr val="000000">
                      <a:alpha val="43137"/>
                    </a:srgbClr>
                  </a:outerShdw>
                </a:effectLst>
                <a:latin typeface="Abadi" panose="020B0604020104020204" pitchFamily="34" charset="0"/>
              </a:rPr>
              <a:t>GitHub: https://github.com/swilson1108/Space_Y_Repo/blob/main/jupyter-labs-webscraping.ipynb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lass:Classification xmlns:class="urn:us:gov:cia:enterprise:schema:Classification:2.3" dateClassified="2025-10-16" portionMarking="false" caveat="false" tool="Desktop" toolVersion="202510">
  <class:ClassificationMarking type="USClassificationMarking" value="UNCLASSIFIED"/>
  <class:ClassifiedBy/>
  <class:ClassificationHeader>
    <class:ClassificationBanner>UNCLASSIFIED</class:ClassificationBanner>
    <class:DescriptiveMarkings/>
  </class:ClassificationHeader>
  <class:ClassificationFooter>
    <class:DescriptiveMarkings/>
    <class:ClassificationBanner>UNCLASSIFIED</class:ClassificationBanner>
  </class:ClassificationFooter>
</class:Classification>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BBC6A5-4B39-4264-8042-2427BFD7FEA2}">
  <ds:schemaRefs>
    <ds:schemaRef ds:uri="urn:us:gov:cia:enterprise:schema:Classification:2.3"/>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4.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1081</TotalTime>
  <Words>4863</Words>
  <Application>Microsoft Office PowerPoint</Application>
  <PresentationFormat>Widescreen</PresentationFormat>
  <Paragraphs>665</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Samantha Wilson</cp:lastModifiedBy>
  <cp:revision>209</cp:revision>
  <dcterms:created xsi:type="dcterms:W3CDTF">2021-04-29T18:58:34Z</dcterms:created>
  <dcterms:modified xsi:type="dcterms:W3CDTF">2025-10-18T02:23:46Z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AACG_OFFICE_DLL">
    <vt:bool>true</vt:bool>
  </property>
  <property fmtid="{D5CDD505-2E9C-101B-9397-08002B2CF9AE}" pid="4" name="AACG_Created">
    <vt:bool>true</vt:bool>
  </property>
  <property fmtid="{D5CDD505-2E9C-101B-9397-08002B2CF9AE}" pid="5" name="AACG_DescMarkings">
    <vt:lpwstr/>
  </property>
  <property fmtid="{D5CDD505-2E9C-101B-9397-08002B2CF9AE}" pid="6" name="AACG_AddMark">
    <vt:lpwstr/>
  </property>
  <property fmtid="{D5CDD505-2E9C-101B-9397-08002B2CF9AE}" pid="7" name="AACG_Header">
    <vt:lpwstr>UNCLASSIFIED</vt:lpwstr>
  </property>
  <property fmtid="{D5CDD505-2E9C-101B-9397-08002B2CF9AE}" pid="8" name="AACG_Footer">
    <vt:lpwstr>_x000d_UNCLASSIFIED</vt:lpwstr>
  </property>
  <property fmtid="{D5CDD505-2E9C-101B-9397-08002B2CF9AE}" pid="9" name="AACG_ClassBlock">
    <vt:lpwstr/>
  </property>
  <property fmtid="{D5CDD505-2E9C-101B-9397-08002B2CF9AE}" pid="10" name="AACG_ClassType">
    <vt:lpwstr>USClassificationMarking</vt:lpwstr>
  </property>
  <property fmtid="{D5CDD505-2E9C-101B-9397-08002B2CF9AE}" pid="11" name="AACG_DeclOnList">
    <vt:lpwstr/>
  </property>
  <property fmtid="{D5CDD505-2E9C-101B-9397-08002B2CF9AE}" pid="12" name="AACG_USAF_Derivatives">
    <vt:lpwstr/>
  </property>
  <property fmtid="{D5CDD505-2E9C-101B-9397-08002B2CF9AE}" pid="13" name="AACG_SCI_Other">
    <vt:lpwstr/>
  </property>
  <property fmtid="{D5CDD505-2E9C-101B-9397-08002B2CF9AE}" pid="14" name="AACG_Dissem_Other">
    <vt:lpwstr/>
  </property>
  <property fmtid="{D5CDD505-2E9C-101B-9397-08002B2CF9AE}" pid="15" name="PortionWaiver">
    <vt:lpwstr/>
  </property>
  <property fmtid="{D5CDD505-2E9C-101B-9397-08002B2CF9AE}" pid="16" name="AACG_OrconOriginator">
    <vt:lpwstr/>
  </property>
  <property fmtid="{D5CDD505-2E9C-101B-9397-08002B2CF9AE}" pid="17" name="AACG_OrconRecipients">
    <vt:lpwstr/>
  </property>
  <property fmtid="{D5CDD505-2E9C-101B-9397-08002B2CF9AE}" pid="18" name="AACG_SatWarningType">
    <vt:lpwstr/>
  </property>
  <property fmtid="{D5CDD505-2E9C-101B-9397-08002B2CF9AE}" pid="19" name="AACG_NatoWarningClassLevel">
    <vt:lpwstr/>
  </property>
  <property fmtid="{D5CDD505-2E9C-101B-9397-08002B2CF9AE}" pid="20" name="AACG_Version">
    <vt:lpwstr>202510</vt:lpwstr>
  </property>
  <property fmtid="{D5CDD505-2E9C-101B-9397-08002B2CF9AE}" pid="21" name="AACG_CustomClassXMLPart">
    <vt:lpwstr>{54BBC6A5-4B39-4264-8042-2427BFD7FEA2}</vt:lpwstr>
  </property>
</Properties>
</file>